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Roboto" panose="02000000000000000000" pitchFamily="2" charset="0"/>
      <p:regular r:id="rId18"/>
      <p:bold r:id="rId19"/>
      <p:italic r:id="rId20"/>
      <p:boldItalic r:id="rId21"/>
    </p:embeddedFont>
    <p:embeddedFont>
      <p:font typeface="Roboto Slab" pitchFamily="2"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4" d="100"/>
          <a:sy n="84" d="100"/>
        </p:scale>
        <p:origin x="208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857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txBody>
          <a:bodyPr/>
          <a:lstStyle/>
          <a:p>
            <a:endParaRPr lang="en-US"/>
          </a:p>
        </p:txBody>
      </p:sp>
      <p:sp>
        <p:nvSpPr>
          <p:cNvPr id="3" name="Shape 1"/>
          <p:cNvSpPr/>
          <p:nvPr/>
        </p:nvSpPr>
        <p:spPr>
          <a:xfrm>
            <a:off x="0" y="0"/>
            <a:ext cx="14630400" cy="8229600"/>
          </a:xfrm>
          <a:prstGeom prst="rect">
            <a:avLst/>
          </a:prstGeom>
          <a:solidFill>
            <a:srgbClr val="202733"/>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186583"/>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76B9FF"/>
                </a:solidFill>
                <a:latin typeface="Roboto Slab" pitchFamily="34" charset="0"/>
                <a:ea typeface="Roboto Slab" pitchFamily="34" charset="-122"/>
                <a:cs typeface="Roboto Slab" pitchFamily="34" charset="-120"/>
              </a:rPr>
              <a:t>AI Agents and Automation: Choosing the Right Tool for the Job</a:t>
            </a:r>
            <a:endParaRPr lang="en-US" sz="3900" dirty="0"/>
          </a:p>
        </p:txBody>
      </p:sp>
      <p:sp>
        <p:nvSpPr>
          <p:cNvPr id="4" name="Text 1"/>
          <p:cNvSpPr/>
          <p:nvPr/>
        </p:nvSpPr>
        <p:spPr>
          <a:xfrm>
            <a:off x="6280190" y="4344472"/>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Learn how automation and AI agents differ, when each approach works best, and how they can combine to help businesses move faster with more confidence.</a:t>
            </a:r>
            <a:endParaRPr lang="en-US" sz="1550" dirty="0"/>
          </a:p>
        </p:txBody>
      </p:sp>
      <p:sp>
        <p:nvSpPr>
          <p:cNvPr id="5" name="Shape 2"/>
          <p:cNvSpPr/>
          <p:nvPr/>
        </p:nvSpPr>
        <p:spPr>
          <a:xfrm>
            <a:off x="6280190" y="5210413"/>
            <a:ext cx="1777246" cy="373142"/>
          </a:xfrm>
          <a:prstGeom prst="roundRect">
            <a:avLst>
              <a:gd name="adj" fmla="val 6383"/>
            </a:avLst>
          </a:prstGeom>
          <a:solidFill>
            <a:srgbClr val="082545"/>
          </a:solidFill>
          <a:ln/>
        </p:spPr>
        <p:txBody>
          <a:bodyPr/>
          <a:lstStyle/>
          <a:p>
            <a:endParaRPr lang="en-US"/>
          </a:p>
        </p:txBody>
      </p:sp>
      <p:sp>
        <p:nvSpPr>
          <p:cNvPr id="6" name="Text 3"/>
          <p:cNvSpPr/>
          <p:nvPr/>
        </p:nvSpPr>
        <p:spPr>
          <a:xfrm>
            <a:off x="6399252" y="5269944"/>
            <a:ext cx="1539121" cy="254079"/>
          </a:xfrm>
          <a:prstGeom prst="rect">
            <a:avLst/>
          </a:prstGeom>
          <a:noFill/>
          <a:ln/>
        </p:spPr>
        <p:txBody>
          <a:bodyPr wrap="none" lIns="0" tIns="0" rIns="0" bIns="0" rtlCol="0" anchor="t"/>
          <a:lstStyle/>
          <a:p>
            <a:pPr marL="0" indent="0" algn="l">
              <a:lnSpc>
                <a:spcPts val="2000"/>
              </a:lnSpc>
              <a:buNone/>
            </a:pPr>
            <a:r>
              <a:rPr lang="en-US" sz="1250" dirty="0">
                <a:solidFill>
                  <a:srgbClr val="D6E5EF"/>
                </a:solidFill>
                <a:latin typeface="Roboto" pitchFamily="34" charset="0"/>
                <a:ea typeface="Roboto" pitchFamily="34" charset="-122"/>
                <a:cs typeface="Roboto" pitchFamily="34" charset="-120"/>
              </a:rPr>
              <a:t>BUSINESS STRATEGY</a:t>
            </a:r>
            <a:endParaRPr lang="en-US" sz="1250" dirty="0"/>
          </a:p>
        </p:txBody>
      </p:sp>
      <p:sp>
        <p:nvSpPr>
          <p:cNvPr id="7" name="Shape 4"/>
          <p:cNvSpPr/>
          <p:nvPr/>
        </p:nvSpPr>
        <p:spPr>
          <a:xfrm>
            <a:off x="8156615" y="5202793"/>
            <a:ext cx="1578173" cy="388382"/>
          </a:xfrm>
          <a:prstGeom prst="roundRect">
            <a:avLst>
              <a:gd name="adj" fmla="val 6132"/>
            </a:avLst>
          </a:prstGeom>
          <a:noFill/>
          <a:ln w="7620">
            <a:solidFill>
              <a:srgbClr val="66A8EE"/>
            </a:solidFill>
            <a:prstDash val="solid"/>
          </a:ln>
        </p:spPr>
        <p:txBody>
          <a:bodyPr/>
          <a:lstStyle/>
          <a:p>
            <a:endParaRPr lang="en-US"/>
          </a:p>
        </p:txBody>
      </p:sp>
      <p:sp>
        <p:nvSpPr>
          <p:cNvPr id="8" name="Text 5"/>
          <p:cNvSpPr/>
          <p:nvPr/>
        </p:nvSpPr>
        <p:spPr>
          <a:xfrm>
            <a:off x="8283297" y="5269944"/>
            <a:ext cx="1324808" cy="254079"/>
          </a:xfrm>
          <a:prstGeom prst="rect">
            <a:avLst/>
          </a:prstGeom>
          <a:noFill/>
          <a:ln/>
        </p:spPr>
        <p:txBody>
          <a:bodyPr wrap="none" lIns="0" tIns="0" rIns="0" bIns="0" rtlCol="0" anchor="t"/>
          <a:lstStyle/>
          <a:p>
            <a:pPr marL="0" indent="0" algn="l">
              <a:lnSpc>
                <a:spcPts val="2000"/>
              </a:lnSpc>
              <a:buNone/>
            </a:pPr>
            <a:r>
              <a:rPr lang="en-US" sz="1250" dirty="0">
                <a:solidFill>
                  <a:srgbClr val="66A8EE"/>
                </a:solidFill>
                <a:latin typeface="Roboto" pitchFamily="34" charset="0"/>
                <a:ea typeface="Roboto" pitchFamily="34" charset="-122"/>
                <a:cs typeface="Roboto" pitchFamily="34" charset="-120"/>
              </a:rPr>
              <a:t>AI &amp; AUTOMATION</a:t>
            </a:r>
            <a:endParaRPr lang="en-US" sz="1250" dirty="0"/>
          </a:p>
        </p:txBody>
      </p:sp>
      <p:pic>
        <p:nvPicPr>
          <p:cNvPr id="9" name="Image 1" descr="preencoded.png"/>
          <p:cNvPicPr>
            <a:picLocks noChangeAspect="1"/>
          </p:cNvPicPr>
          <p:nvPr/>
        </p:nvPicPr>
        <p:blipFill>
          <a:blip r:embed="rId4"/>
          <a:stretch>
            <a:fillRect/>
          </a:stretch>
        </p:blipFill>
        <p:spPr>
          <a:xfrm>
            <a:off x="6280190" y="5814417"/>
            <a:ext cx="1097280" cy="228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93790"/>
            <a:ext cx="8485346" cy="527090"/>
          </a:xfrm>
          <a:prstGeom prst="rect">
            <a:avLst/>
          </a:prstGeom>
          <a:noFill/>
          <a:ln/>
        </p:spPr>
        <p:txBody>
          <a:bodyPr wrap="none" lIns="0" tIns="0" rIns="0" bIns="0" rtlCol="0" anchor="t"/>
          <a:lstStyle/>
          <a:p>
            <a:pPr marL="0" indent="0" algn="l">
              <a:lnSpc>
                <a:spcPts val="4150"/>
              </a:lnSpc>
              <a:buNone/>
            </a:pPr>
            <a:r>
              <a:rPr lang="en-US" sz="3300" dirty="0">
                <a:solidFill>
                  <a:srgbClr val="76B9FF"/>
                </a:solidFill>
                <a:latin typeface="Roboto Slab" pitchFamily="34" charset="0"/>
                <a:ea typeface="Roboto Slab" pitchFamily="34" charset="-122"/>
                <a:cs typeface="Roboto Slab" pitchFamily="34" charset="-120"/>
              </a:rPr>
              <a:t>LLMs vs. AI Agents: What's the Difference?</a:t>
            </a:r>
            <a:endParaRPr lang="en-US" sz="3300" dirty="0"/>
          </a:p>
        </p:txBody>
      </p:sp>
      <p:sp>
        <p:nvSpPr>
          <p:cNvPr id="3" name="Text 1"/>
          <p:cNvSpPr/>
          <p:nvPr/>
        </p:nvSpPr>
        <p:spPr>
          <a:xfrm>
            <a:off x="793790" y="1607582"/>
            <a:ext cx="13042821" cy="499348"/>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Both use large language models at their core — but how they're used in a workflow is fundamentally different. Understanding this distinction is key to building the right solution.</a:t>
            </a:r>
            <a:endParaRPr lang="en-US" sz="1300" dirty="0"/>
          </a:p>
        </p:txBody>
      </p:sp>
      <p:sp>
        <p:nvSpPr>
          <p:cNvPr id="4" name="Text 2"/>
          <p:cNvSpPr/>
          <p:nvPr/>
        </p:nvSpPr>
        <p:spPr>
          <a:xfrm>
            <a:off x="793790" y="2411492"/>
            <a:ext cx="2334339" cy="263485"/>
          </a:xfrm>
          <a:prstGeom prst="rect">
            <a:avLst/>
          </a:prstGeom>
          <a:noFill/>
          <a:ln/>
        </p:spPr>
        <p:txBody>
          <a:bodyPr wrap="none" lIns="0" tIns="0" rIns="0" bIns="0" rtlCol="0" anchor="t"/>
          <a:lstStyle/>
          <a:p>
            <a:pPr marL="0" indent="0" algn="l">
              <a:lnSpc>
                <a:spcPts val="2050"/>
              </a:lnSpc>
              <a:buNone/>
            </a:pPr>
            <a:r>
              <a:rPr lang="en-US" sz="1650" dirty="0">
                <a:solidFill>
                  <a:srgbClr val="76B9FF"/>
                </a:solidFill>
                <a:latin typeface="Roboto Slab" pitchFamily="34" charset="0"/>
                <a:ea typeface="Roboto Slab" pitchFamily="34" charset="-122"/>
                <a:cs typeface="Roboto Slab" pitchFamily="34" charset="-120"/>
              </a:rPr>
              <a:t>AI / LLM in a Workflow</a:t>
            </a:r>
            <a:endParaRPr lang="en-US" sz="1650" dirty="0"/>
          </a:p>
        </p:txBody>
      </p:sp>
      <p:sp>
        <p:nvSpPr>
          <p:cNvPr id="5" name="Shape 3"/>
          <p:cNvSpPr/>
          <p:nvPr/>
        </p:nvSpPr>
        <p:spPr>
          <a:xfrm>
            <a:off x="793790" y="2836188"/>
            <a:ext cx="3086100" cy="1493044"/>
          </a:xfrm>
          <a:prstGeom prst="roundRect">
            <a:avLst>
              <a:gd name="adj" fmla="val 1695"/>
            </a:avLst>
          </a:prstGeom>
          <a:solidFill>
            <a:srgbClr val="3F4652"/>
          </a:solidFill>
          <a:ln/>
        </p:spPr>
        <p:txBody>
          <a:bodyPr/>
          <a:lstStyle/>
          <a:p>
            <a:endParaRPr lang="en-US"/>
          </a:p>
        </p:txBody>
      </p:sp>
      <p:sp>
        <p:nvSpPr>
          <p:cNvPr id="6" name="Text 4"/>
          <p:cNvSpPr/>
          <p:nvPr/>
        </p:nvSpPr>
        <p:spPr>
          <a:xfrm>
            <a:off x="962382" y="3004780"/>
            <a:ext cx="2188488"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Single-Step Execution</a:t>
            </a:r>
            <a:endParaRPr lang="en-US" sz="1650" dirty="0"/>
          </a:p>
        </p:txBody>
      </p:sp>
      <p:sp>
        <p:nvSpPr>
          <p:cNvPr id="7" name="Text 5"/>
          <p:cNvSpPr/>
          <p:nvPr/>
        </p:nvSpPr>
        <p:spPr>
          <a:xfrm>
            <a:off x="962382" y="3411617"/>
            <a:ext cx="2748915" cy="749022"/>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The LLM receives an input, generates an output, and stops. One prompt in, one response out.</a:t>
            </a:r>
            <a:endParaRPr lang="en-US" sz="1300" dirty="0"/>
          </a:p>
        </p:txBody>
      </p:sp>
      <p:sp>
        <p:nvSpPr>
          <p:cNvPr id="8" name="Shape 6"/>
          <p:cNvSpPr/>
          <p:nvPr/>
        </p:nvSpPr>
        <p:spPr>
          <a:xfrm>
            <a:off x="4023241" y="2836188"/>
            <a:ext cx="3086219" cy="1493044"/>
          </a:xfrm>
          <a:prstGeom prst="roundRect">
            <a:avLst>
              <a:gd name="adj" fmla="val 1695"/>
            </a:avLst>
          </a:prstGeom>
          <a:solidFill>
            <a:srgbClr val="3F4652"/>
          </a:solidFill>
          <a:ln/>
        </p:spPr>
        <p:txBody>
          <a:bodyPr/>
          <a:lstStyle/>
          <a:p>
            <a:endParaRPr lang="en-US"/>
          </a:p>
        </p:txBody>
      </p:sp>
      <p:sp>
        <p:nvSpPr>
          <p:cNvPr id="9" name="Text 7"/>
          <p:cNvSpPr/>
          <p:nvPr/>
        </p:nvSpPr>
        <p:spPr>
          <a:xfrm>
            <a:off x="4191833" y="3004780"/>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Stateless by Default</a:t>
            </a:r>
            <a:endParaRPr lang="en-US" sz="1650" dirty="0"/>
          </a:p>
        </p:txBody>
      </p:sp>
      <p:sp>
        <p:nvSpPr>
          <p:cNvPr id="10" name="Text 8"/>
          <p:cNvSpPr/>
          <p:nvPr/>
        </p:nvSpPr>
        <p:spPr>
          <a:xfrm>
            <a:off x="4191833" y="3411617"/>
            <a:ext cx="2749034" cy="749022"/>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No memory between calls. Each invocation is independent unless context is manually passed in.</a:t>
            </a:r>
            <a:endParaRPr lang="en-US" sz="1300" dirty="0"/>
          </a:p>
        </p:txBody>
      </p:sp>
      <p:sp>
        <p:nvSpPr>
          <p:cNvPr id="11" name="Shape 9"/>
          <p:cNvSpPr/>
          <p:nvPr/>
        </p:nvSpPr>
        <p:spPr>
          <a:xfrm>
            <a:off x="793790" y="4472583"/>
            <a:ext cx="3086100" cy="1742718"/>
          </a:xfrm>
          <a:prstGeom prst="roundRect">
            <a:avLst>
              <a:gd name="adj" fmla="val 1452"/>
            </a:avLst>
          </a:prstGeom>
          <a:solidFill>
            <a:srgbClr val="3F4652"/>
          </a:solidFill>
          <a:ln/>
        </p:spPr>
        <p:txBody>
          <a:bodyPr/>
          <a:lstStyle/>
          <a:p>
            <a:endParaRPr lang="en-US"/>
          </a:p>
        </p:txBody>
      </p:sp>
      <p:sp>
        <p:nvSpPr>
          <p:cNvPr id="12" name="Text 10"/>
          <p:cNvSpPr/>
          <p:nvPr/>
        </p:nvSpPr>
        <p:spPr>
          <a:xfrm>
            <a:off x="962382" y="4641175"/>
            <a:ext cx="2120741"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You Control the Logic</a:t>
            </a:r>
            <a:endParaRPr lang="en-US" sz="1650" dirty="0"/>
          </a:p>
        </p:txBody>
      </p:sp>
      <p:sp>
        <p:nvSpPr>
          <p:cNvPr id="13" name="Text 11"/>
          <p:cNvSpPr/>
          <p:nvPr/>
        </p:nvSpPr>
        <p:spPr>
          <a:xfrm>
            <a:off x="962382" y="5048012"/>
            <a:ext cx="2748915" cy="998696"/>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The surrounding workflow (automation or code) decides when to call the LLM, what to send, and what to do with the result.</a:t>
            </a:r>
            <a:endParaRPr lang="en-US" sz="1300" dirty="0"/>
          </a:p>
        </p:txBody>
      </p:sp>
      <p:sp>
        <p:nvSpPr>
          <p:cNvPr id="14" name="Shape 12"/>
          <p:cNvSpPr/>
          <p:nvPr/>
        </p:nvSpPr>
        <p:spPr>
          <a:xfrm>
            <a:off x="4023241" y="4472583"/>
            <a:ext cx="3086219" cy="1742718"/>
          </a:xfrm>
          <a:prstGeom prst="roundRect">
            <a:avLst>
              <a:gd name="adj" fmla="val 1452"/>
            </a:avLst>
          </a:prstGeom>
          <a:solidFill>
            <a:srgbClr val="3F4652"/>
          </a:solidFill>
          <a:ln/>
        </p:spPr>
        <p:txBody>
          <a:bodyPr/>
          <a:lstStyle/>
          <a:p>
            <a:endParaRPr lang="en-US"/>
          </a:p>
        </p:txBody>
      </p:sp>
      <p:sp>
        <p:nvSpPr>
          <p:cNvPr id="15" name="Text 13"/>
          <p:cNvSpPr/>
          <p:nvPr/>
        </p:nvSpPr>
        <p:spPr>
          <a:xfrm>
            <a:off x="4191833" y="4641175"/>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Best For</a:t>
            </a:r>
            <a:endParaRPr lang="en-US" sz="1650" dirty="0"/>
          </a:p>
        </p:txBody>
      </p:sp>
      <p:sp>
        <p:nvSpPr>
          <p:cNvPr id="16" name="Text 14"/>
          <p:cNvSpPr/>
          <p:nvPr/>
        </p:nvSpPr>
        <p:spPr>
          <a:xfrm>
            <a:off x="4191833" y="5048012"/>
            <a:ext cx="2749034" cy="998696"/>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Classification, extraction, summarization, generation — discrete tasks with a clear input and output.</a:t>
            </a:r>
            <a:endParaRPr lang="en-US" sz="1300" dirty="0"/>
          </a:p>
        </p:txBody>
      </p:sp>
      <p:sp>
        <p:nvSpPr>
          <p:cNvPr id="17" name="Text 15"/>
          <p:cNvSpPr/>
          <p:nvPr/>
        </p:nvSpPr>
        <p:spPr>
          <a:xfrm>
            <a:off x="7528560" y="2411492"/>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76B9FF"/>
                </a:solidFill>
                <a:latin typeface="Roboto Slab" pitchFamily="34" charset="0"/>
                <a:ea typeface="Roboto Slab" pitchFamily="34" charset="-122"/>
                <a:cs typeface="Roboto Slab" pitchFamily="34" charset="-120"/>
              </a:rPr>
              <a:t>AI Agent</a:t>
            </a:r>
            <a:endParaRPr lang="en-US" sz="1650" dirty="0"/>
          </a:p>
        </p:txBody>
      </p:sp>
      <p:sp>
        <p:nvSpPr>
          <p:cNvPr id="18" name="Shape 16"/>
          <p:cNvSpPr/>
          <p:nvPr/>
        </p:nvSpPr>
        <p:spPr>
          <a:xfrm>
            <a:off x="7528560" y="2836188"/>
            <a:ext cx="3086100" cy="1742718"/>
          </a:xfrm>
          <a:prstGeom prst="roundRect">
            <a:avLst>
              <a:gd name="adj" fmla="val 1452"/>
            </a:avLst>
          </a:prstGeom>
          <a:solidFill>
            <a:srgbClr val="4F7CAC"/>
          </a:solidFill>
          <a:ln/>
        </p:spPr>
        <p:txBody>
          <a:bodyPr/>
          <a:lstStyle/>
          <a:p>
            <a:endParaRPr lang="en-US"/>
          </a:p>
        </p:txBody>
      </p:sp>
      <p:sp>
        <p:nvSpPr>
          <p:cNvPr id="19" name="Text 17"/>
          <p:cNvSpPr/>
          <p:nvPr/>
        </p:nvSpPr>
        <p:spPr>
          <a:xfrm>
            <a:off x="7697153" y="3004780"/>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FFFFFF"/>
                </a:solidFill>
                <a:latin typeface="Roboto Slab" pitchFamily="34" charset="0"/>
                <a:ea typeface="Roboto Slab" pitchFamily="34" charset="-122"/>
                <a:cs typeface="Roboto Slab" pitchFamily="34" charset="-120"/>
              </a:rPr>
              <a:t>Multi-Step Execution</a:t>
            </a:r>
            <a:endParaRPr lang="en-US" sz="1650" dirty="0"/>
          </a:p>
        </p:txBody>
      </p:sp>
      <p:sp>
        <p:nvSpPr>
          <p:cNvPr id="20" name="Text 18"/>
          <p:cNvSpPr/>
          <p:nvPr/>
        </p:nvSpPr>
        <p:spPr>
          <a:xfrm>
            <a:off x="7697153" y="3411617"/>
            <a:ext cx="2748915" cy="998696"/>
          </a:xfrm>
          <a:prstGeom prst="rect">
            <a:avLst/>
          </a:prstGeom>
          <a:noFill/>
          <a:ln/>
        </p:spPr>
        <p:txBody>
          <a:bodyPr wrap="square" lIns="0" tIns="0" rIns="0" bIns="0" rtlCol="0" anchor="t"/>
          <a:lstStyle/>
          <a:p>
            <a:pPr marL="0" indent="0" algn="l">
              <a:lnSpc>
                <a:spcPts val="1950"/>
              </a:lnSpc>
              <a:buNone/>
            </a:pPr>
            <a:r>
              <a:rPr lang="en-US" sz="1300" dirty="0">
                <a:solidFill>
                  <a:srgbClr val="FFFFFF"/>
                </a:solidFill>
                <a:latin typeface="Roboto" pitchFamily="34" charset="0"/>
                <a:ea typeface="Roboto" pitchFamily="34" charset="-122"/>
                <a:cs typeface="Roboto" pitchFamily="34" charset="-120"/>
              </a:rPr>
              <a:t>The agent decides what to do next at each step — calling tools, evaluating results, and continuing until the goal is met.</a:t>
            </a:r>
            <a:endParaRPr lang="en-US" sz="1300" dirty="0"/>
          </a:p>
        </p:txBody>
      </p:sp>
      <p:sp>
        <p:nvSpPr>
          <p:cNvPr id="21" name="Shape 19"/>
          <p:cNvSpPr/>
          <p:nvPr/>
        </p:nvSpPr>
        <p:spPr>
          <a:xfrm>
            <a:off x="10758011" y="2836188"/>
            <a:ext cx="3086219" cy="1742718"/>
          </a:xfrm>
          <a:prstGeom prst="roundRect">
            <a:avLst>
              <a:gd name="adj" fmla="val 1452"/>
            </a:avLst>
          </a:prstGeom>
          <a:solidFill>
            <a:srgbClr val="4F7CAC"/>
          </a:solidFill>
          <a:ln/>
        </p:spPr>
        <p:txBody>
          <a:bodyPr/>
          <a:lstStyle/>
          <a:p>
            <a:endParaRPr lang="en-US"/>
          </a:p>
        </p:txBody>
      </p:sp>
      <p:sp>
        <p:nvSpPr>
          <p:cNvPr id="22" name="Text 20"/>
          <p:cNvSpPr/>
          <p:nvPr/>
        </p:nvSpPr>
        <p:spPr>
          <a:xfrm>
            <a:off x="10926604" y="3004780"/>
            <a:ext cx="2494478" cy="263485"/>
          </a:xfrm>
          <a:prstGeom prst="rect">
            <a:avLst/>
          </a:prstGeom>
          <a:noFill/>
          <a:ln/>
        </p:spPr>
        <p:txBody>
          <a:bodyPr wrap="none" lIns="0" tIns="0" rIns="0" bIns="0" rtlCol="0" anchor="t"/>
          <a:lstStyle/>
          <a:p>
            <a:pPr marL="0" indent="0" algn="l">
              <a:lnSpc>
                <a:spcPts val="2050"/>
              </a:lnSpc>
              <a:buNone/>
            </a:pPr>
            <a:r>
              <a:rPr lang="en-US" sz="1650" dirty="0">
                <a:solidFill>
                  <a:srgbClr val="FFFFFF"/>
                </a:solidFill>
                <a:latin typeface="Roboto Slab" pitchFamily="34" charset="0"/>
                <a:ea typeface="Roboto Slab" pitchFamily="34" charset="-122"/>
                <a:cs typeface="Roboto Slab" pitchFamily="34" charset="-120"/>
              </a:rPr>
              <a:t>Stateful &amp; Context-Aware</a:t>
            </a:r>
            <a:endParaRPr lang="en-US" sz="1650" dirty="0"/>
          </a:p>
        </p:txBody>
      </p:sp>
      <p:sp>
        <p:nvSpPr>
          <p:cNvPr id="23" name="Text 21"/>
          <p:cNvSpPr/>
          <p:nvPr/>
        </p:nvSpPr>
        <p:spPr>
          <a:xfrm>
            <a:off x="10926604" y="3411617"/>
            <a:ext cx="2749034" cy="749022"/>
          </a:xfrm>
          <a:prstGeom prst="rect">
            <a:avLst/>
          </a:prstGeom>
          <a:noFill/>
          <a:ln/>
        </p:spPr>
        <p:txBody>
          <a:bodyPr wrap="square" lIns="0" tIns="0" rIns="0" bIns="0" rtlCol="0" anchor="t"/>
          <a:lstStyle/>
          <a:p>
            <a:pPr marL="0" indent="0" algn="l">
              <a:lnSpc>
                <a:spcPts val="1950"/>
              </a:lnSpc>
              <a:buNone/>
            </a:pPr>
            <a:r>
              <a:rPr lang="en-US" sz="1300" dirty="0">
                <a:solidFill>
                  <a:srgbClr val="FFFFFF"/>
                </a:solidFill>
                <a:latin typeface="Roboto" pitchFamily="34" charset="0"/>
                <a:ea typeface="Roboto" pitchFamily="34" charset="-122"/>
                <a:cs typeface="Roboto" pitchFamily="34" charset="-120"/>
              </a:rPr>
              <a:t>Maintains memory across steps, tracks progress, and adapts based on what it has already done.</a:t>
            </a:r>
            <a:endParaRPr lang="en-US" sz="1300" dirty="0"/>
          </a:p>
        </p:txBody>
      </p:sp>
      <p:sp>
        <p:nvSpPr>
          <p:cNvPr id="24" name="Shape 22"/>
          <p:cNvSpPr/>
          <p:nvPr/>
        </p:nvSpPr>
        <p:spPr>
          <a:xfrm>
            <a:off x="7528560" y="4722257"/>
            <a:ext cx="3086100" cy="1742718"/>
          </a:xfrm>
          <a:prstGeom prst="roundRect">
            <a:avLst>
              <a:gd name="adj" fmla="val 1452"/>
            </a:avLst>
          </a:prstGeom>
          <a:solidFill>
            <a:srgbClr val="4F7CAC"/>
          </a:solidFill>
          <a:ln/>
        </p:spPr>
        <p:txBody>
          <a:bodyPr/>
          <a:lstStyle/>
          <a:p>
            <a:endParaRPr lang="en-US"/>
          </a:p>
        </p:txBody>
      </p:sp>
      <p:sp>
        <p:nvSpPr>
          <p:cNvPr id="25" name="Text 23"/>
          <p:cNvSpPr/>
          <p:nvPr/>
        </p:nvSpPr>
        <p:spPr>
          <a:xfrm>
            <a:off x="7697153" y="4890849"/>
            <a:ext cx="2738914" cy="263485"/>
          </a:xfrm>
          <a:prstGeom prst="rect">
            <a:avLst/>
          </a:prstGeom>
          <a:noFill/>
          <a:ln/>
        </p:spPr>
        <p:txBody>
          <a:bodyPr wrap="none" lIns="0" tIns="0" rIns="0" bIns="0" rtlCol="0" anchor="t"/>
          <a:lstStyle/>
          <a:p>
            <a:pPr marL="0" indent="0" algn="l">
              <a:lnSpc>
                <a:spcPts val="2050"/>
              </a:lnSpc>
              <a:buNone/>
            </a:pPr>
            <a:r>
              <a:rPr lang="en-US" sz="1650" dirty="0">
                <a:solidFill>
                  <a:srgbClr val="FFFFFF"/>
                </a:solidFill>
                <a:latin typeface="Roboto Slab" pitchFamily="34" charset="0"/>
                <a:ea typeface="Roboto Slab" pitchFamily="34" charset="-122"/>
                <a:cs typeface="Roboto Slab" pitchFamily="34" charset="-120"/>
              </a:rPr>
              <a:t>The LLM Controls the Logic</a:t>
            </a:r>
            <a:endParaRPr lang="en-US" sz="1650" dirty="0"/>
          </a:p>
        </p:txBody>
      </p:sp>
      <p:sp>
        <p:nvSpPr>
          <p:cNvPr id="26" name="Text 24"/>
          <p:cNvSpPr/>
          <p:nvPr/>
        </p:nvSpPr>
        <p:spPr>
          <a:xfrm>
            <a:off x="7697153" y="5297686"/>
            <a:ext cx="2748915" cy="998696"/>
          </a:xfrm>
          <a:prstGeom prst="rect">
            <a:avLst/>
          </a:prstGeom>
          <a:noFill/>
          <a:ln/>
        </p:spPr>
        <p:txBody>
          <a:bodyPr wrap="square" lIns="0" tIns="0" rIns="0" bIns="0" rtlCol="0" anchor="t"/>
          <a:lstStyle/>
          <a:p>
            <a:pPr marL="0" indent="0" algn="l">
              <a:lnSpc>
                <a:spcPts val="1950"/>
              </a:lnSpc>
              <a:buNone/>
            </a:pPr>
            <a:r>
              <a:rPr lang="en-US" sz="1300" dirty="0">
                <a:solidFill>
                  <a:srgbClr val="FFFFFF"/>
                </a:solidFill>
                <a:latin typeface="Roboto" pitchFamily="34" charset="0"/>
                <a:ea typeface="Roboto" pitchFamily="34" charset="-122"/>
                <a:cs typeface="Roboto" pitchFamily="34" charset="-120"/>
              </a:rPr>
              <a:t>The agent uses the LLM as its reasoning engine — deciding which tools to call, in what order, and when to stop.</a:t>
            </a:r>
            <a:endParaRPr lang="en-US" sz="1300" dirty="0"/>
          </a:p>
        </p:txBody>
      </p:sp>
      <p:sp>
        <p:nvSpPr>
          <p:cNvPr id="27" name="Shape 25"/>
          <p:cNvSpPr/>
          <p:nvPr/>
        </p:nvSpPr>
        <p:spPr>
          <a:xfrm>
            <a:off x="10758011" y="4722257"/>
            <a:ext cx="3086219" cy="1742718"/>
          </a:xfrm>
          <a:prstGeom prst="roundRect">
            <a:avLst>
              <a:gd name="adj" fmla="val 1452"/>
            </a:avLst>
          </a:prstGeom>
          <a:solidFill>
            <a:srgbClr val="4F7CAC"/>
          </a:solidFill>
          <a:ln/>
        </p:spPr>
        <p:txBody>
          <a:bodyPr/>
          <a:lstStyle/>
          <a:p>
            <a:endParaRPr lang="en-US"/>
          </a:p>
        </p:txBody>
      </p:sp>
      <p:sp>
        <p:nvSpPr>
          <p:cNvPr id="28" name="Text 26"/>
          <p:cNvSpPr/>
          <p:nvPr/>
        </p:nvSpPr>
        <p:spPr>
          <a:xfrm>
            <a:off x="10926604" y="4890849"/>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FFFFFF"/>
                </a:solidFill>
                <a:latin typeface="Roboto Slab" pitchFamily="34" charset="0"/>
                <a:ea typeface="Roboto Slab" pitchFamily="34" charset="-122"/>
                <a:cs typeface="Roboto Slab" pitchFamily="34" charset="-120"/>
              </a:rPr>
              <a:t>Best For</a:t>
            </a:r>
            <a:endParaRPr lang="en-US" sz="1650" dirty="0"/>
          </a:p>
        </p:txBody>
      </p:sp>
      <p:sp>
        <p:nvSpPr>
          <p:cNvPr id="29" name="Text 27"/>
          <p:cNvSpPr/>
          <p:nvPr/>
        </p:nvSpPr>
        <p:spPr>
          <a:xfrm>
            <a:off x="10926604" y="5297686"/>
            <a:ext cx="2749034" cy="749022"/>
          </a:xfrm>
          <a:prstGeom prst="rect">
            <a:avLst/>
          </a:prstGeom>
          <a:noFill/>
          <a:ln/>
        </p:spPr>
        <p:txBody>
          <a:bodyPr wrap="square" lIns="0" tIns="0" rIns="0" bIns="0" rtlCol="0" anchor="t"/>
          <a:lstStyle/>
          <a:p>
            <a:pPr marL="0" indent="0" algn="l">
              <a:lnSpc>
                <a:spcPts val="1950"/>
              </a:lnSpc>
              <a:buNone/>
            </a:pPr>
            <a:r>
              <a:rPr lang="en-US" sz="1300" dirty="0">
                <a:solidFill>
                  <a:srgbClr val="FFFFFF"/>
                </a:solidFill>
                <a:latin typeface="Roboto" pitchFamily="34" charset="0"/>
                <a:ea typeface="Roboto" pitchFamily="34" charset="-122"/>
                <a:cs typeface="Roboto" pitchFamily="34" charset="-120"/>
              </a:rPr>
              <a:t>Research, multi-step problem solving, dynamic workflows where the path isn't known in advance.</a:t>
            </a:r>
            <a:endParaRPr lang="en-US" sz="1300" dirty="0"/>
          </a:p>
        </p:txBody>
      </p:sp>
      <p:sp>
        <p:nvSpPr>
          <p:cNvPr id="30" name="Shape 28"/>
          <p:cNvSpPr/>
          <p:nvPr/>
        </p:nvSpPr>
        <p:spPr>
          <a:xfrm>
            <a:off x="793790" y="6787396"/>
            <a:ext cx="13042821" cy="648414"/>
          </a:xfrm>
          <a:prstGeom prst="roundRect">
            <a:avLst>
              <a:gd name="adj" fmla="val 3903"/>
            </a:avLst>
          </a:prstGeom>
          <a:solidFill>
            <a:srgbClr val="082545"/>
          </a:solidFill>
          <a:ln/>
        </p:spPr>
        <p:txBody>
          <a:bodyPr/>
          <a:lstStyle/>
          <a:p>
            <a:endParaRPr lang="en-US"/>
          </a:p>
        </p:txBody>
      </p:sp>
      <p:pic>
        <p:nvPicPr>
          <p:cNvPr id="31" name="Image 0" descr="preencoded.png"/>
          <p:cNvPicPr>
            <a:picLocks noChangeAspect="1"/>
          </p:cNvPicPr>
          <p:nvPr/>
        </p:nvPicPr>
        <p:blipFill>
          <a:blip r:embed="rId3"/>
          <a:stretch>
            <a:fillRect/>
          </a:stretch>
        </p:blipFill>
        <p:spPr>
          <a:xfrm>
            <a:off x="962382" y="7033498"/>
            <a:ext cx="210860" cy="168593"/>
          </a:xfrm>
          <a:prstGeom prst="rect">
            <a:avLst/>
          </a:prstGeom>
        </p:spPr>
      </p:pic>
      <p:sp>
        <p:nvSpPr>
          <p:cNvPr id="32" name="Text 29"/>
          <p:cNvSpPr/>
          <p:nvPr/>
        </p:nvSpPr>
        <p:spPr>
          <a:xfrm>
            <a:off x="1341834" y="6972895"/>
            <a:ext cx="12326183" cy="249674"/>
          </a:xfrm>
          <a:prstGeom prst="rect">
            <a:avLst/>
          </a:prstGeom>
          <a:noFill/>
          <a:ln/>
        </p:spPr>
        <p:txBody>
          <a:bodyPr wrap="none" lIns="0" tIns="0" rIns="0" bIns="0" rtlCol="0" anchor="t"/>
          <a:lstStyle/>
          <a:p>
            <a:pPr marL="0" indent="0" algn="l">
              <a:lnSpc>
                <a:spcPts val="1950"/>
              </a:lnSpc>
              <a:buNone/>
            </a:pPr>
            <a:r>
              <a:rPr lang="en-US" sz="1300" dirty="0">
                <a:solidFill>
                  <a:srgbClr val="FFFFFF"/>
                </a:solidFill>
                <a:latin typeface="Roboto" pitchFamily="34" charset="0"/>
                <a:ea typeface="Roboto" pitchFamily="34" charset="-122"/>
                <a:cs typeface="Roboto" pitchFamily="34" charset="-120"/>
              </a:rPr>
              <a:t>An LLM is a tool. An agent is a system built around that tool. In a workflow, an LLM node does what you tell it — an agent figures out what needs to be done.</a:t>
            </a:r>
            <a:endParaRPr lang="en-US" sz="1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645438"/>
            <a:ext cx="8583692" cy="589121"/>
          </a:xfrm>
          <a:prstGeom prst="rect">
            <a:avLst/>
          </a:prstGeom>
          <a:noFill/>
          <a:ln/>
        </p:spPr>
        <p:txBody>
          <a:bodyPr wrap="none" lIns="0" tIns="0" rIns="0" bIns="0" rtlCol="0" anchor="t"/>
          <a:lstStyle/>
          <a:p>
            <a:pPr marL="0" indent="0" algn="l">
              <a:lnSpc>
                <a:spcPts val="4600"/>
              </a:lnSpc>
              <a:buNone/>
            </a:pPr>
            <a:r>
              <a:rPr lang="en-US" sz="3700" dirty="0">
                <a:solidFill>
                  <a:srgbClr val="76B9FF"/>
                </a:solidFill>
                <a:latin typeface="Roboto Slab" pitchFamily="34" charset="0"/>
                <a:ea typeface="Roboto Slab" pitchFamily="34" charset="-122"/>
                <a:cs typeface="Roboto Slab" pitchFamily="34" charset="-120"/>
              </a:rPr>
              <a:t>Matching Complexity to the Right Tool</a:t>
            </a:r>
            <a:endParaRPr lang="en-US" sz="3700" dirty="0"/>
          </a:p>
        </p:txBody>
      </p:sp>
      <p:sp>
        <p:nvSpPr>
          <p:cNvPr id="3" name="Text 1"/>
          <p:cNvSpPr/>
          <p:nvPr/>
        </p:nvSpPr>
        <p:spPr>
          <a:xfrm>
            <a:off x="793790" y="1592699"/>
            <a:ext cx="13042821" cy="588407"/>
          </a:xfrm>
          <a:prstGeom prst="rect">
            <a:avLst/>
          </a:prstGeom>
          <a:noFill/>
          <a:ln/>
        </p:spPr>
        <p:txBody>
          <a:bodyPr wrap="square" lIns="0" tIns="0" rIns="0" bIns="0" rtlCol="0" anchor="t"/>
          <a:lstStyle/>
          <a:p>
            <a:pPr marL="0" indent="0" algn="l">
              <a:lnSpc>
                <a:spcPts val="2300"/>
              </a:lnSpc>
              <a:buNone/>
            </a:pPr>
            <a:r>
              <a:rPr lang="en-US" sz="1450" dirty="0">
                <a:solidFill>
                  <a:srgbClr val="D6E5EF"/>
                </a:solidFill>
                <a:latin typeface="Roboto" pitchFamily="34" charset="0"/>
                <a:ea typeface="Roboto" pitchFamily="34" charset="-122"/>
                <a:cs typeface="Roboto" pitchFamily="34" charset="-120"/>
              </a:rPr>
              <a:t>The right tool depends on the nature of the task — not the sophistication of the technology. Map your problem to the right point on the spectrum before choosing a solution.</a:t>
            </a:r>
            <a:endParaRPr lang="en-US" sz="1450" dirty="0"/>
          </a:p>
        </p:txBody>
      </p:sp>
      <p:pic>
        <p:nvPicPr>
          <p:cNvPr id="4" name="Image 0" descr="preencoded.png"/>
          <p:cNvPicPr>
            <a:picLocks noChangeAspect="1"/>
          </p:cNvPicPr>
          <p:nvPr/>
        </p:nvPicPr>
        <p:blipFill>
          <a:blip r:embed="rId3"/>
          <a:stretch>
            <a:fillRect/>
          </a:stretch>
        </p:blipFill>
        <p:spPr>
          <a:xfrm>
            <a:off x="793790" y="2382560"/>
            <a:ext cx="6521410" cy="754142"/>
          </a:xfrm>
          <a:prstGeom prst="rect">
            <a:avLst/>
          </a:prstGeom>
        </p:spPr>
      </p:pic>
      <p:sp>
        <p:nvSpPr>
          <p:cNvPr id="5" name="Text 2"/>
          <p:cNvSpPr/>
          <p:nvPr/>
        </p:nvSpPr>
        <p:spPr>
          <a:xfrm>
            <a:off x="982266" y="3315772"/>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D6E5EF"/>
                </a:solidFill>
                <a:latin typeface="Roboto Slab" pitchFamily="34" charset="0"/>
                <a:ea typeface="Roboto Slab" pitchFamily="34" charset="-122"/>
                <a:cs typeface="Roboto Slab" pitchFamily="34" charset="-120"/>
              </a:rPr>
              <a:t>Automation</a:t>
            </a:r>
            <a:endParaRPr lang="en-US" sz="1850" dirty="0"/>
          </a:p>
        </p:txBody>
      </p:sp>
      <p:sp>
        <p:nvSpPr>
          <p:cNvPr id="6" name="Text 3"/>
          <p:cNvSpPr/>
          <p:nvPr/>
        </p:nvSpPr>
        <p:spPr>
          <a:xfrm>
            <a:off x="982266" y="3717846"/>
            <a:ext cx="6144458" cy="588407"/>
          </a:xfrm>
          <a:prstGeom prst="rect">
            <a:avLst/>
          </a:prstGeom>
          <a:noFill/>
          <a:ln/>
        </p:spPr>
        <p:txBody>
          <a:bodyPr wrap="square" lIns="0" tIns="0" rIns="0" bIns="0" rtlCol="0" anchor="t"/>
          <a:lstStyle/>
          <a:p>
            <a:pPr marL="0" indent="0" algn="l">
              <a:lnSpc>
                <a:spcPts val="2300"/>
              </a:lnSpc>
              <a:buNone/>
            </a:pPr>
            <a:r>
              <a:rPr lang="en-US" sz="1450" dirty="0">
                <a:solidFill>
                  <a:srgbClr val="D6E5EF"/>
                </a:solidFill>
                <a:latin typeface="Roboto" pitchFamily="34" charset="0"/>
                <a:ea typeface="Roboto" pitchFamily="34" charset="-122"/>
                <a:cs typeface="Roboto" pitchFamily="34" charset="-120"/>
              </a:rPr>
              <a:t>Structured inputs, predictable outputs, high volume. Rules handle it efficiently and reliably.</a:t>
            </a:r>
            <a:endParaRPr lang="en-US" sz="1450" dirty="0"/>
          </a:p>
        </p:txBody>
      </p:sp>
      <p:pic>
        <p:nvPicPr>
          <p:cNvPr id="7" name="Image 1" descr="preencoded.png"/>
          <p:cNvPicPr>
            <a:picLocks noChangeAspect="1"/>
          </p:cNvPicPr>
          <p:nvPr/>
        </p:nvPicPr>
        <p:blipFill>
          <a:blip r:embed="rId4"/>
          <a:stretch>
            <a:fillRect/>
          </a:stretch>
        </p:blipFill>
        <p:spPr>
          <a:xfrm>
            <a:off x="7315200" y="2382560"/>
            <a:ext cx="6521410" cy="754142"/>
          </a:xfrm>
          <a:prstGeom prst="rect">
            <a:avLst/>
          </a:prstGeom>
        </p:spPr>
      </p:pic>
      <p:sp>
        <p:nvSpPr>
          <p:cNvPr id="8" name="Text 4"/>
          <p:cNvSpPr/>
          <p:nvPr/>
        </p:nvSpPr>
        <p:spPr>
          <a:xfrm>
            <a:off x="7503676" y="3315772"/>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D6E5EF"/>
                </a:solidFill>
                <a:latin typeface="Roboto Slab" pitchFamily="34" charset="0"/>
                <a:ea typeface="Roboto Slab" pitchFamily="34" charset="-122"/>
                <a:cs typeface="Roboto Slab" pitchFamily="34" charset="-120"/>
              </a:rPr>
              <a:t>AI / LLM</a:t>
            </a:r>
            <a:endParaRPr lang="en-US" sz="1850" dirty="0"/>
          </a:p>
        </p:txBody>
      </p:sp>
      <p:sp>
        <p:nvSpPr>
          <p:cNvPr id="9" name="Text 5"/>
          <p:cNvSpPr/>
          <p:nvPr/>
        </p:nvSpPr>
        <p:spPr>
          <a:xfrm>
            <a:off x="7503676" y="3717846"/>
            <a:ext cx="6144458" cy="588407"/>
          </a:xfrm>
          <a:prstGeom prst="rect">
            <a:avLst/>
          </a:prstGeom>
          <a:noFill/>
          <a:ln/>
        </p:spPr>
        <p:txBody>
          <a:bodyPr wrap="square" lIns="0" tIns="0" rIns="0" bIns="0" rtlCol="0" anchor="t"/>
          <a:lstStyle/>
          <a:p>
            <a:pPr marL="0" indent="0" algn="l">
              <a:lnSpc>
                <a:spcPts val="2300"/>
              </a:lnSpc>
              <a:buNone/>
            </a:pPr>
            <a:r>
              <a:rPr lang="en-US" sz="1450" dirty="0">
                <a:solidFill>
                  <a:srgbClr val="D6E5EF"/>
                </a:solidFill>
                <a:latin typeface="Roboto" pitchFamily="34" charset="0"/>
                <a:ea typeface="Roboto" pitchFamily="34" charset="-122"/>
                <a:cs typeface="Roboto" pitchFamily="34" charset="-120"/>
              </a:rPr>
              <a:t>Unstructured inputs, context-dependent outputs. Reasoning and interpretation required.</a:t>
            </a:r>
            <a:endParaRPr lang="en-US" sz="1450" dirty="0"/>
          </a:p>
        </p:txBody>
      </p:sp>
      <p:pic>
        <p:nvPicPr>
          <p:cNvPr id="10" name="Image 2" descr="preencoded.png"/>
          <p:cNvPicPr>
            <a:picLocks noChangeAspect="1"/>
          </p:cNvPicPr>
          <p:nvPr/>
        </p:nvPicPr>
        <p:blipFill>
          <a:blip r:embed="rId5"/>
          <a:stretch>
            <a:fillRect/>
          </a:stretch>
        </p:blipFill>
        <p:spPr>
          <a:xfrm>
            <a:off x="793790" y="4494728"/>
            <a:ext cx="6521410" cy="754142"/>
          </a:xfrm>
          <a:prstGeom prst="rect">
            <a:avLst/>
          </a:prstGeom>
        </p:spPr>
      </p:pic>
      <p:sp>
        <p:nvSpPr>
          <p:cNvPr id="11" name="Text 6"/>
          <p:cNvSpPr/>
          <p:nvPr/>
        </p:nvSpPr>
        <p:spPr>
          <a:xfrm>
            <a:off x="982266" y="5427940"/>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D6E5EF"/>
                </a:solidFill>
                <a:latin typeface="Roboto Slab" pitchFamily="34" charset="0"/>
                <a:ea typeface="Roboto Slab" pitchFamily="34" charset="-122"/>
                <a:cs typeface="Roboto Slab" pitchFamily="34" charset="-120"/>
              </a:rPr>
              <a:t>AI Agent</a:t>
            </a:r>
            <a:endParaRPr lang="en-US" sz="1850" dirty="0"/>
          </a:p>
        </p:txBody>
      </p:sp>
      <p:sp>
        <p:nvSpPr>
          <p:cNvPr id="12" name="Text 7"/>
          <p:cNvSpPr/>
          <p:nvPr/>
        </p:nvSpPr>
        <p:spPr>
          <a:xfrm>
            <a:off x="982266" y="5830014"/>
            <a:ext cx="6144458" cy="588407"/>
          </a:xfrm>
          <a:prstGeom prst="rect">
            <a:avLst/>
          </a:prstGeom>
          <a:noFill/>
          <a:ln/>
        </p:spPr>
        <p:txBody>
          <a:bodyPr wrap="square" lIns="0" tIns="0" rIns="0" bIns="0" rtlCol="0" anchor="t"/>
          <a:lstStyle/>
          <a:p>
            <a:pPr marL="0" indent="0" algn="l">
              <a:lnSpc>
                <a:spcPts val="2300"/>
              </a:lnSpc>
              <a:buNone/>
            </a:pPr>
            <a:r>
              <a:rPr lang="en-US" sz="1450" dirty="0">
                <a:solidFill>
                  <a:srgbClr val="D6E5EF"/>
                </a:solidFill>
                <a:latin typeface="Roboto" pitchFamily="34" charset="0"/>
                <a:ea typeface="Roboto" pitchFamily="34" charset="-122"/>
                <a:cs typeface="Roboto" pitchFamily="34" charset="-120"/>
              </a:rPr>
              <a:t>Multi-step goals, dynamic decisions, tool use. The workflow adapts as it progresses.</a:t>
            </a:r>
            <a:endParaRPr lang="en-US" sz="1450" dirty="0"/>
          </a:p>
        </p:txBody>
      </p:sp>
      <p:pic>
        <p:nvPicPr>
          <p:cNvPr id="13" name="Image 3" descr="preencoded.png"/>
          <p:cNvPicPr>
            <a:picLocks noChangeAspect="1"/>
          </p:cNvPicPr>
          <p:nvPr/>
        </p:nvPicPr>
        <p:blipFill>
          <a:blip r:embed="rId6"/>
          <a:stretch>
            <a:fillRect/>
          </a:stretch>
        </p:blipFill>
        <p:spPr>
          <a:xfrm>
            <a:off x="7315200" y="4494728"/>
            <a:ext cx="6521410" cy="754142"/>
          </a:xfrm>
          <a:prstGeom prst="rect">
            <a:avLst/>
          </a:prstGeom>
        </p:spPr>
      </p:pic>
      <p:sp>
        <p:nvSpPr>
          <p:cNvPr id="14" name="Text 8"/>
          <p:cNvSpPr/>
          <p:nvPr/>
        </p:nvSpPr>
        <p:spPr>
          <a:xfrm>
            <a:off x="7503676" y="5427940"/>
            <a:ext cx="2356842" cy="294680"/>
          </a:xfrm>
          <a:prstGeom prst="rect">
            <a:avLst/>
          </a:prstGeom>
          <a:noFill/>
          <a:ln/>
        </p:spPr>
        <p:txBody>
          <a:bodyPr wrap="none" lIns="0" tIns="0" rIns="0" bIns="0" rtlCol="0" anchor="t"/>
          <a:lstStyle/>
          <a:p>
            <a:pPr marL="0" indent="0" algn="l">
              <a:lnSpc>
                <a:spcPts val="2300"/>
              </a:lnSpc>
              <a:buNone/>
            </a:pPr>
            <a:r>
              <a:rPr lang="en-US" sz="1850" dirty="0">
                <a:solidFill>
                  <a:srgbClr val="D6E5EF"/>
                </a:solidFill>
                <a:latin typeface="Roboto Slab" pitchFamily="34" charset="0"/>
                <a:ea typeface="Roboto Slab" pitchFamily="34" charset="-122"/>
                <a:cs typeface="Roboto Slab" pitchFamily="34" charset="-120"/>
              </a:rPr>
              <a:t>Hybrid</a:t>
            </a:r>
            <a:endParaRPr lang="en-US" sz="1850" dirty="0"/>
          </a:p>
        </p:txBody>
      </p:sp>
      <p:sp>
        <p:nvSpPr>
          <p:cNvPr id="15" name="Text 9"/>
          <p:cNvSpPr/>
          <p:nvPr/>
        </p:nvSpPr>
        <p:spPr>
          <a:xfrm>
            <a:off x="7503676" y="5830014"/>
            <a:ext cx="6144458" cy="588407"/>
          </a:xfrm>
          <a:prstGeom prst="rect">
            <a:avLst/>
          </a:prstGeom>
          <a:noFill/>
          <a:ln/>
        </p:spPr>
        <p:txBody>
          <a:bodyPr wrap="square" lIns="0" tIns="0" rIns="0" bIns="0" rtlCol="0" anchor="t"/>
          <a:lstStyle/>
          <a:p>
            <a:pPr marL="0" indent="0" algn="l">
              <a:lnSpc>
                <a:spcPts val="2300"/>
              </a:lnSpc>
              <a:buNone/>
            </a:pPr>
            <a:r>
              <a:rPr lang="en-US" sz="1450" dirty="0">
                <a:solidFill>
                  <a:srgbClr val="D6E5EF"/>
                </a:solidFill>
                <a:latin typeface="Roboto" pitchFamily="34" charset="0"/>
                <a:ea typeface="Roboto" pitchFamily="34" charset="-122"/>
                <a:cs typeface="Roboto" pitchFamily="34" charset="-120"/>
              </a:rPr>
              <a:t>Automation handles the pipeline; AI or agents handle the steps that need judgment. Most real-world solutions land here.</a:t>
            </a:r>
            <a:endParaRPr lang="en-US" sz="1450" dirty="0"/>
          </a:p>
        </p:txBody>
      </p:sp>
      <p:sp>
        <p:nvSpPr>
          <p:cNvPr id="16" name="Shape 10"/>
          <p:cNvSpPr/>
          <p:nvPr/>
        </p:nvSpPr>
        <p:spPr>
          <a:xfrm>
            <a:off x="793790" y="6808351"/>
            <a:ext cx="13042821" cy="775692"/>
          </a:xfrm>
          <a:prstGeom prst="roundRect">
            <a:avLst>
              <a:gd name="adj" fmla="val 3646"/>
            </a:avLst>
          </a:prstGeom>
          <a:solidFill>
            <a:srgbClr val="082545"/>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982266" y="7084576"/>
            <a:ext cx="235625" cy="188476"/>
          </a:xfrm>
          <a:prstGeom prst="rect">
            <a:avLst/>
          </a:prstGeom>
        </p:spPr>
      </p:pic>
      <p:sp>
        <p:nvSpPr>
          <p:cNvPr id="18" name="Text 11"/>
          <p:cNvSpPr/>
          <p:nvPr/>
        </p:nvSpPr>
        <p:spPr>
          <a:xfrm>
            <a:off x="1406366" y="7034451"/>
            <a:ext cx="12241768" cy="294203"/>
          </a:xfrm>
          <a:prstGeom prst="rect">
            <a:avLst/>
          </a:prstGeom>
          <a:noFill/>
          <a:ln/>
        </p:spPr>
        <p:txBody>
          <a:bodyPr wrap="none" lIns="0" tIns="0" rIns="0" bIns="0" rtlCol="0" anchor="t"/>
          <a:lstStyle/>
          <a:p>
            <a:pPr marL="0" indent="0" algn="l">
              <a:lnSpc>
                <a:spcPts val="2300"/>
              </a:lnSpc>
              <a:buNone/>
            </a:pPr>
            <a:r>
              <a:rPr lang="en-US" sz="1450" dirty="0">
                <a:solidFill>
                  <a:srgbClr val="FFFFFF"/>
                </a:solidFill>
                <a:latin typeface="Roboto" pitchFamily="34" charset="0"/>
                <a:ea typeface="Roboto" pitchFamily="34" charset="-122"/>
                <a:cs typeface="Roboto" pitchFamily="34" charset="-120"/>
              </a:rPr>
              <a:t>These aren't mutually exclusive categories — they're layers. A single workflow can move through all four depending on what each step requires.</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93658"/>
            <a:ext cx="6167676" cy="496133"/>
          </a:xfrm>
          <a:prstGeom prst="rect">
            <a:avLst/>
          </a:prstGeom>
          <a:noFill/>
          <a:ln/>
        </p:spPr>
        <p:txBody>
          <a:bodyPr wrap="none" lIns="0" tIns="0" rIns="0" bIns="0" rtlCol="0" anchor="t"/>
          <a:lstStyle/>
          <a:p>
            <a:pPr marL="0" indent="0" algn="l">
              <a:lnSpc>
                <a:spcPts val="3900"/>
              </a:lnSpc>
              <a:buNone/>
            </a:pPr>
            <a:r>
              <a:rPr lang="en-US" sz="3100" dirty="0">
                <a:solidFill>
                  <a:srgbClr val="76B9FF"/>
                </a:solidFill>
                <a:latin typeface="Roboto Slab" pitchFamily="34" charset="0"/>
                <a:ea typeface="Roboto Slab" pitchFamily="34" charset="-122"/>
                <a:cs typeface="Roboto Slab" pitchFamily="34" charset="-120"/>
              </a:rPr>
              <a:t>Each Approach Has Its Strengths</a:t>
            </a:r>
            <a:endParaRPr lang="en-US" sz="3100" dirty="0"/>
          </a:p>
        </p:txBody>
      </p:sp>
      <p:sp>
        <p:nvSpPr>
          <p:cNvPr id="3" name="Text 1"/>
          <p:cNvSpPr/>
          <p:nvPr/>
        </p:nvSpPr>
        <p:spPr>
          <a:xfrm>
            <a:off x="793790" y="1507212"/>
            <a:ext cx="2072164" cy="248007"/>
          </a:xfrm>
          <a:prstGeom prst="rect">
            <a:avLst/>
          </a:prstGeom>
          <a:noFill/>
          <a:ln/>
        </p:spPr>
        <p:txBody>
          <a:bodyPr wrap="none" lIns="0" tIns="0" rIns="0" bIns="0" rtlCol="0" anchor="t"/>
          <a:lstStyle/>
          <a:p>
            <a:pPr marL="0" indent="0" algn="l">
              <a:lnSpc>
                <a:spcPts val="1950"/>
              </a:lnSpc>
              <a:buNone/>
            </a:pPr>
            <a:r>
              <a:rPr lang="en-US" sz="1550" dirty="0">
                <a:solidFill>
                  <a:srgbClr val="76B9FF"/>
                </a:solidFill>
                <a:latin typeface="Roboto Slab" pitchFamily="34" charset="0"/>
                <a:ea typeface="Roboto Slab" pitchFamily="34" charset="-122"/>
                <a:cs typeface="Roboto Slab" pitchFamily="34" charset="-120"/>
              </a:rPr>
              <a:t>Automation Strengths</a:t>
            </a:r>
            <a:endParaRPr lang="en-US" sz="1550" dirty="0"/>
          </a:p>
        </p:txBody>
      </p:sp>
      <p:sp>
        <p:nvSpPr>
          <p:cNvPr id="4" name="Shape 2"/>
          <p:cNvSpPr/>
          <p:nvPr/>
        </p:nvSpPr>
        <p:spPr>
          <a:xfrm>
            <a:off x="793790" y="1898094"/>
            <a:ext cx="357188" cy="357188"/>
          </a:xfrm>
          <a:prstGeom prst="roundRect">
            <a:avLst>
              <a:gd name="adj" fmla="val 6668"/>
            </a:avLst>
          </a:prstGeom>
          <a:solidFill>
            <a:srgbClr val="3F4652"/>
          </a:solidFill>
          <a:ln/>
        </p:spPr>
        <p:txBody>
          <a:bodyPr/>
          <a:lstStyle/>
          <a:p>
            <a:endParaRPr lang="en-US"/>
          </a:p>
        </p:txBody>
      </p:sp>
      <p:sp>
        <p:nvSpPr>
          <p:cNvPr id="5" name="Text 3"/>
          <p:cNvSpPr/>
          <p:nvPr/>
        </p:nvSpPr>
        <p:spPr>
          <a:xfrm>
            <a:off x="1277898" y="1952625"/>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Speed</a:t>
            </a:r>
            <a:endParaRPr lang="en-US" sz="1550" dirty="0"/>
          </a:p>
        </p:txBody>
      </p:sp>
      <p:sp>
        <p:nvSpPr>
          <p:cNvPr id="6" name="Text 4"/>
          <p:cNvSpPr/>
          <p:nvPr/>
        </p:nvSpPr>
        <p:spPr>
          <a:xfrm>
            <a:off x="1277898" y="2327553"/>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Executes fast and consistently for high-volume workflows.</a:t>
            </a:r>
            <a:endParaRPr lang="en-US" sz="1250" dirty="0"/>
          </a:p>
        </p:txBody>
      </p:sp>
      <p:sp>
        <p:nvSpPr>
          <p:cNvPr id="7" name="Shape 5"/>
          <p:cNvSpPr/>
          <p:nvPr/>
        </p:nvSpPr>
        <p:spPr>
          <a:xfrm>
            <a:off x="793790" y="2810113"/>
            <a:ext cx="357188" cy="357188"/>
          </a:xfrm>
          <a:prstGeom prst="roundRect">
            <a:avLst>
              <a:gd name="adj" fmla="val 6668"/>
            </a:avLst>
          </a:prstGeom>
          <a:solidFill>
            <a:srgbClr val="3F4652"/>
          </a:solidFill>
          <a:ln/>
        </p:spPr>
        <p:txBody>
          <a:bodyPr/>
          <a:lstStyle/>
          <a:p>
            <a:endParaRPr lang="en-US"/>
          </a:p>
        </p:txBody>
      </p:sp>
      <p:sp>
        <p:nvSpPr>
          <p:cNvPr id="8" name="Text 6"/>
          <p:cNvSpPr/>
          <p:nvPr/>
        </p:nvSpPr>
        <p:spPr>
          <a:xfrm>
            <a:off x="1277898" y="2864644"/>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Reliability</a:t>
            </a:r>
            <a:endParaRPr lang="en-US" sz="1550" dirty="0"/>
          </a:p>
        </p:txBody>
      </p:sp>
      <p:sp>
        <p:nvSpPr>
          <p:cNvPr id="9" name="Text 7"/>
          <p:cNvSpPr/>
          <p:nvPr/>
        </p:nvSpPr>
        <p:spPr>
          <a:xfrm>
            <a:off x="1277898" y="3239572"/>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Produces predictable outcomes when the process is well defined.</a:t>
            </a:r>
            <a:endParaRPr lang="en-US" sz="1250" dirty="0"/>
          </a:p>
        </p:txBody>
      </p:sp>
      <p:sp>
        <p:nvSpPr>
          <p:cNvPr id="10" name="Shape 8"/>
          <p:cNvSpPr/>
          <p:nvPr/>
        </p:nvSpPr>
        <p:spPr>
          <a:xfrm>
            <a:off x="793790" y="3722132"/>
            <a:ext cx="357188" cy="357188"/>
          </a:xfrm>
          <a:prstGeom prst="roundRect">
            <a:avLst>
              <a:gd name="adj" fmla="val 6668"/>
            </a:avLst>
          </a:prstGeom>
          <a:solidFill>
            <a:srgbClr val="3F4652"/>
          </a:solidFill>
          <a:ln/>
        </p:spPr>
        <p:txBody>
          <a:bodyPr/>
          <a:lstStyle/>
          <a:p>
            <a:endParaRPr lang="en-US"/>
          </a:p>
        </p:txBody>
      </p:sp>
      <p:sp>
        <p:nvSpPr>
          <p:cNvPr id="11" name="Text 9"/>
          <p:cNvSpPr/>
          <p:nvPr/>
        </p:nvSpPr>
        <p:spPr>
          <a:xfrm>
            <a:off x="1277898" y="3776663"/>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Cost-Efficiency</a:t>
            </a:r>
            <a:endParaRPr lang="en-US" sz="1550" dirty="0"/>
          </a:p>
        </p:txBody>
      </p:sp>
      <p:sp>
        <p:nvSpPr>
          <p:cNvPr id="12" name="Text 10"/>
          <p:cNvSpPr/>
          <p:nvPr/>
        </p:nvSpPr>
        <p:spPr>
          <a:xfrm>
            <a:off x="1277898" y="4151590"/>
            <a:ext cx="5843707" cy="685800"/>
          </a:xfrm>
          <a:prstGeom prst="rect">
            <a:avLst/>
          </a:prstGeom>
          <a:noFill/>
          <a:ln/>
        </p:spPr>
        <p:txBody>
          <a:bodyPr wrap="squar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Pure automation runs on predictable compute costs. When AI nodes are added to a workflow, costs remain manageable and are typically a fraction of equivalent human labor.</a:t>
            </a:r>
            <a:endParaRPr lang="en-US" sz="1250" dirty="0"/>
          </a:p>
        </p:txBody>
      </p:sp>
      <p:sp>
        <p:nvSpPr>
          <p:cNvPr id="13" name="Shape 11"/>
          <p:cNvSpPr/>
          <p:nvPr/>
        </p:nvSpPr>
        <p:spPr>
          <a:xfrm>
            <a:off x="793790" y="5091351"/>
            <a:ext cx="357188" cy="357188"/>
          </a:xfrm>
          <a:prstGeom prst="roundRect">
            <a:avLst>
              <a:gd name="adj" fmla="val 6668"/>
            </a:avLst>
          </a:prstGeom>
          <a:solidFill>
            <a:srgbClr val="3F4652"/>
          </a:solidFill>
          <a:ln/>
        </p:spPr>
        <p:txBody>
          <a:bodyPr/>
          <a:lstStyle/>
          <a:p>
            <a:endParaRPr lang="en-US"/>
          </a:p>
        </p:txBody>
      </p:sp>
      <p:sp>
        <p:nvSpPr>
          <p:cNvPr id="14" name="Text 12"/>
          <p:cNvSpPr/>
          <p:nvPr/>
        </p:nvSpPr>
        <p:spPr>
          <a:xfrm>
            <a:off x="1277898" y="5145881"/>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Predictability</a:t>
            </a:r>
            <a:endParaRPr lang="en-US" sz="1550" dirty="0"/>
          </a:p>
        </p:txBody>
      </p:sp>
      <p:sp>
        <p:nvSpPr>
          <p:cNvPr id="15" name="Text 13"/>
          <p:cNvSpPr/>
          <p:nvPr/>
        </p:nvSpPr>
        <p:spPr>
          <a:xfrm>
            <a:off x="1277898" y="5520809"/>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Rule-based logic stays stable as long as the rules and inputs stay stable.</a:t>
            </a:r>
            <a:endParaRPr lang="en-US" sz="1250" dirty="0"/>
          </a:p>
        </p:txBody>
      </p:sp>
      <p:sp>
        <p:nvSpPr>
          <p:cNvPr id="16" name="Shape 14"/>
          <p:cNvSpPr/>
          <p:nvPr/>
        </p:nvSpPr>
        <p:spPr>
          <a:xfrm>
            <a:off x="793790" y="6003369"/>
            <a:ext cx="357188" cy="357188"/>
          </a:xfrm>
          <a:prstGeom prst="roundRect">
            <a:avLst>
              <a:gd name="adj" fmla="val 6668"/>
            </a:avLst>
          </a:prstGeom>
          <a:solidFill>
            <a:srgbClr val="3F4652"/>
          </a:solidFill>
          <a:ln/>
        </p:spPr>
        <p:txBody>
          <a:bodyPr/>
          <a:lstStyle/>
          <a:p>
            <a:endParaRPr lang="en-US"/>
          </a:p>
        </p:txBody>
      </p:sp>
      <p:sp>
        <p:nvSpPr>
          <p:cNvPr id="17" name="Text 15"/>
          <p:cNvSpPr/>
          <p:nvPr/>
        </p:nvSpPr>
        <p:spPr>
          <a:xfrm>
            <a:off x="1277898" y="6057900"/>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Easy to Maintain</a:t>
            </a:r>
            <a:endParaRPr lang="en-US" sz="1550" dirty="0"/>
          </a:p>
        </p:txBody>
      </p:sp>
      <p:sp>
        <p:nvSpPr>
          <p:cNvPr id="18" name="Text 16"/>
          <p:cNvSpPr/>
          <p:nvPr/>
        </p:nvSpPr>
        <p:spPr>
          <a:xfrm>
            <a:off x="1277898" y="6432828"/>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Simple workflows are straightforward to debug, update, and monitor.</a:t>
            </a:r>
            <a:endParaRPr lang="en-US" sz="1250" dirty="0"/>
          </a:p>
        </p:txBody>
      </p:sp>
      <p:sp>
        <p:nvSpPr>
          <p:cNvPr id="19" name="Text 17"/>
          <p:cNvSpPr/>
          <p:nvPr/>
        </p:nvSpPr>
        <p:spPr>
          <a:xfrm>
            <a:off x="7516416" y="1507212"/>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76B9FF"/>
                </a:solidFill>
                <a:latin typeface="Roboto Slab" pitchFamily="34" charset="0"/>
                <a:ea typeface="Roboto Slab" pitchFamily="34" charset="-122"/>
                <a:cs typeface="Roboto Slab" pitchFamily="34" charset="-120"/>
              </a:rPr>
              <a:t>AI Agent Strengths</a:t>
            </a:r>
            <a:endParaRPr lang="en-US" sz="1550" dirty="0"/>
          </a:p>
        </p:txBody>
      </p:sp>
      <p:sp>
        <p:nvSpPr>
          <p:cNvPr id="20" name="Shape 18"/>
          <p:cNvSpPr/>
          <p:nvPr/>
        </p:nvSpPr>
        <p:spPr>
          <a:xfrm>
            <a:off x="7516416" y="1898094"/>
            <a:ext cx="357188" cy="357188"/>
          </a:xfrm>
          <a:prstGeom prst="roundRect">
            <a:avLst>
              <a:gd name="adj" fmla="val 6668"/>
            </a:avLst>
          </a:prstGeom>
          <a:solidFill>
            <a:srgbClr val="3F4652"/>
          </a:solidFill>
          <a:ln/>
        </p:spPr>
        <p:txBody>
          <a:bodyPr/>
          <a:lstStyle/>
          <a:p>
            <a:endParaRPr lang="en-US"/>
          </a:p>
        </p:txBody>
      </p:sp>
      <p:sp>
        <p:nvSpPr>
          <p:cNvPr id="21" name="Text 19"/>
          <p:cNvSpPr/>
          <p:nvPr/>
        </p:nvSpPr>
        <p:spPr>
          <a:xfrm>
            <a:off x="8000524" y="1952625"/>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Handles Ambiguity</a:t>
            </a:r>
            <a:endParaRPr lang="en-US" sz="1550" dirty="0"/>
          </a:p>
        </p:txBody>
      </p:sp>
      <p:sp>
        <p:nvSpPr>
          <p:cNvPr id="22" name="Text 20"/>
          <p:cNvSpPr/>
          <p:nvPr/>
        </p:nvSpPr>
        <p:spPr>
          <a:xfrm>
            <a:off x="8000524" y="2327553"/>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Can work with incomplete, messy, or changing inputs.</a:t>
            </a:r>
            <a:endParaRPr lang="en-US" sz="1250" dirty="0"/>
          </a:p>
        </p:txBody>
      </p:sp>
      <p:sp>
        <p:nvSpPr>
          <p:cNvPr id="23" name="Shape 21"/>
          <p:cNvSpPr/>
          <p:nvPr/>
        </p:nvSpPr>
        <p:spPr>
          <a:xfrm>
            <a:off x="7516416" y="2810113"/>
            <a:ext cx="357188" cy="357188"/>
          </a:xfrm>
          <a:prstGeom prst="roundRect">
            <a:avLst>
              <a:gd name="adj" fmla="val 6668"/>
            </a:avLst>
          </a:prstGeom>
          <a:solidFill>
            <a:srgbClr val="3F4652"/>
          </a:solidFill>
          <a:ln/>
        </p:spPr>
        <p:txBody>
          <a:bodyPr/>
          <a:lstStyle/>
          <a:p>
            <a:endParaRPr lang="en-US"/>
          </a:p>
        </p:txBody>
      </p:sp>
      <p:sp>
        <p:nvSpPr>
          <p:cNvPr id="24" name="Text 22"/>
          <p:cNvSpPr/>
          <p:nvPr/>
        </p:nvSpPr>
        <p:spPr>
          <a:xfrm>
            <a:off x="8000524" y="2864644"/>
            <a:ext cx="198465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Adapts to Context</a:t>
            </a:r>
            <a:endParaRPr lang="en-US" sz="1550" dirty="0"/>
          </a:p>
        </p:txBody>
      </p:sp>
      <p:sp>
        <p:nvSpPr>
          <p:cNvPr id="25" name="Text 23"/>
          <p:cNvSpPr/>
          <p:nvPr/>
        </p:nvSpPr>
        <p:spPr>
          <a:xfrm>
            <a:off x="8000524" y="3239572"/>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Adjusts responses based on the situation, user needs, and surrounding signals.</a:t>
            </a:r>
            <a:endParaRPr lang="en-US" sz="1250" dirty="0"/>
          </a:p>
        </p:txBody>
      </p:sp>
      <p:sp>
        <p:nvSpPr>
          <p:cNvPr id="26" name="Shape 24"/>
          <p:cNvSpPr/>
          <p:nvPr/>
        </p:nvSpPr>
        <p:spPr>
          <a:xfrm>
            <a:off x="7516416" y="3722132"/>
            <a:ext cx="357188" cy="357188"/>
          </a:xfrm>
          <a:prstGeom prst="roundRect">
            <a:avLst>
              <a:gd name="adj" fmla="val 6668"/>
            </a:avLst>
          </a:prstGeom>
          <a:solidFill>
            <a:srgbClr val="3F4652"/>
          </a:solidFill>
          <a:ln/>
        </p:spPr>
        <p:txBody>
          <a:bodyPr/>
          <a:lstStyle/>
          <a:p>
            <a:endParaRPr lang="en-US"/>
          </a:p>
        </p:txBody>
      </p:sp>
      <p:sp>
        <p:nvSpPr>
          <p:cNvPr id="27" name="Text 25"/>
          <p:cNvSpPr/>
          <p:nvPr/>
        </p:nvSpPr>
        <p:spPr>
          <a:xfrm>
            <a:off x="8000524" y="3776663"/>
            <a:ext cx="2030373"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Multi-Step Reasoning</a:t>
            </a:r>
            <a:endParaRPr lang="en-US" sz="1550" dirty="0"/>
          </a:p>
        </p:txBody>
      </p:sp>
      <p:sp>
        <p:nvSpPr>
          <p:cNvPr id="28" name="Text 26"/>
          <p:cNvSpPr/>
          <p:nvPr/>
        </p:nvSpPr>
        <p:spPr>
          <a:xfrm>
            <a:off x="8000524" y="4151590"/>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Can break down complex problems and chain actions together.</a:t>
            </a:r>
            <a:endParaRPr lang="en-US" sz="1250" dirty="0"/>
          </a:p>
        </p:txBody>
      </p:sp>
      <p:sp>
        <p:nvSpPr>
          <p:cNvPr id="29" name="Shape 27"/>
          <p:cNvSpPr/>
          <p:nvPr/>
        </p:nvSpPr>
        <p:spPr>
          <a:xfrm>
            <a:off x="7516416" y="4634151"/>
            <a:ext cx="357188" cy="357188"/>
          </a:xfrm>
          <a:prstGeom prst="roundRect">
            <a:avLst>
              <a:gd name="adj" fmla="val 6668"/>
            </a:avLst>
          </a:prstGeom>
          <a:solidFill>
            <a:srgbClr val="3F4652"/>
          </a:solidFill>
          <a:ln/>
        </p:spPr>
        <p:txBody>
          <a:bodyPr/>
          <a:lstStyle/>
          <a:p>
            <a:endParaRPr lang="en-US"/>
          </a:p>
        </p:txBody>
      </p:sp>
      <p:sp>
        <p:nvSpPr>
          <p:cNvPr id="30" name="Text 28"/>
          <p:cNvSpPr/>
          <p:nvPr/>
        </p:nvSpPr>
        <p:spPr>
          <a:xfrm>
            <a:off x="8000524" y="4688681"/>
            <a:ext cx="2298859"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Scales to Complex Tasks</a:t>
            </a:r>
            <a:endParaRPr lang="en-US" sz="1550" dirty="0"/>
          </a:p>
        </p:txBody>
      </p:sp>
      <p:sp>
        <p:nvSpPr>
          <p:cNvPr id="31" name="Text 29"/>
          <p:cNvSpPr/>
          <p:nvPr/>
        </p:nvSpPr>
        <p:spPr>
          <a:xfrm>
            <a:off x="8000524" y="5063609"/>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Useful when the work requires judgment, synthesis, or dynamic decision-making.</a:t>
            </a:r>
            <a:endParaRPr lang="en-US" sz="1250" dirty="0"/>
          </a:p>
        </p:txBody>
      </p:sp>
      <p:sp>
        <p:nvSpPr>
          <p:cNvPr id="32" name="Shape 30"/>
          <p:cNvSpPr/>
          <p:nvPr/>
        </p:nvSpPr>
        <p:spPr>
          <a:xfrm>
            <a:off x="7516416" y="5546169"/>
            <a:ext cx="357188" cy="357188"/>
          </a:xfrm>
          <a:prstGeom prst="roundRect">
            <a:avLst>
              <a:gd name="adj" fmla="val 6668"/>
            </a:avLst>
          </a:prstGeom>
          <a:solidFill>
            <a:srgbClr val="3F4652"/>
          </a:solidFill>
          <a:ln/>
        </p:spPr>
        <p:txBody>
          <a:bodyPr/>
          <a:lstStyle/>
          <a:p>
            <a:endParaRPr lang="en-US"/>
          </a:p>
        </p:txBody>
      </p:sp>
      <p:sp>
        <p:nvSpPr>
          <p:cNvPr id="33" name="Text 31"/>
          <p:cNvSpPr/>
          <p:nvPr/>
        </p:nvSpPr>
        <p:spPr>
          <a:xfrm>
            <a:off x="8000524" y="5600700"/>
            <a:ext cx="2085975" cy="248007"/>
          </a:xfrm>
          <a:prstGeom prst="rect">
            <a:avLst/>
          </a:prstGeom>
          <a:noFill/>
          <a:ln/>
        </p:spPr>
        <p:txBody>
          <a:bodyPr wrap="none" lIns="0" tIns="0" rIns="0" bIns="0" rtlCol="0" anchor="t"/>
          <a:lstStyle/>
          <a:p>
            <a:pPr marL="0" indent="0" algn="l">
              <a:lnSpc>
                <a:spcPts val="1950"/>
              </a:lnSpc>
              <a:buNone/>
            </a:pPr>
            <a:r>
              <a:rPr lang="en-US" sz="1550" dirty="0">
                <a:solidFill>
                  <a:srgbClr val="D6E5EF"/>
                </a:solidFill>
                <a:latin typeface="Roboto Slab" pitchFamily="34" charset="0"/>
                <a:ea typeface="Roboto Slab" pitchFamily="34" charset="-122"/>
                <a:cs typeface="Roboto Slab" pitchFamily="34" charset="-120"/>
              </a:rPr>
              <a:t>Learns from Feedback</a:t>
            </a:r>
            <a:endParaRPr lang="en-US" sz="1550" dirty="0"/>
          </a:p>
        </p:txBody>
      </p:sp>
      <p:sp>
        <p:nvSpPr>
          <p:cNvPr id="34" name="Text 32"/>
          <p:cNvSpPr/>
          <p:nvPr/>
        </p:nvSpPr>
        <p:spPr>
          <a:xfrm>
            <a:off x="8000524" y="5975628"/>
            <a:ext cx="5843707" cy="228600"/>
          </a:xfrm>
          <a:prstGeom prst="rect">
            <a:avLst/>
          </a:prstGeom>
          <a:noFill/>
          <a:ln/>
        </p:spPr>
        <p:txBody>
          <a:bodyPr wrap="none" lIns="0" tIns="0" rIns="0" bIns="0" rtlCol="0" anchor="t"/>
          <a:lstStyle/>
          <a:p>
            <a:pPr marL="0" indent="0" algn="l">
              <a:lnSpc>
                <a:spcPts val="1800"/>
              </a:lnSpc>
              <a:buNone/>
            </a:pPr>
            <a:r>
              <a:rPr lang="en-US" sz="1250" dirty="0">
                <a:solidFill>
                  <a:srgbClr val="D6E5EF"/>
                </a:solidFill>
                <a:latin typeface="Roboto" pitchFamily="34" charset="0"/>
                <a:ea typeface="Roboto" pitchFamily="34" charset="-122"/>
                <a:cs typeface="Roboto" pitchFamily="34" charset="-120"/>
              </a:rPr>
              <a:t>Can improve over time as systems, prompts, and workflows are refined.</a:t>
            </a:r>
            <a:endParaRPr lang="en-US" sz="1250" dirty="0"/>
          </a:p>
        </p:txBody>
      </p:sp>
      <p:sp>
        <p:nvSpPr>
          <p:cNvPr id="35" name="Shape 33"/>
          <p:cNvSpPr/>
          <p:nvPr/>
        </p:nvSpPr>
        <p:spPr>
          <a:xfrm>
            <a:off x="793790" y="6947178"/>
            <a:ext cx="13042821" cy="588764"/>
          </a:xfrm>
          <a:prstGeom prst="roundRect">
            <a:avLst>
              <a:gd name="adj" fmla="val 4045"/>
            </a:avLst>
          </a:prstGeom>
          <a:solidFill>
            <a:srgbClr val="082545"/>
          </a:solidFill>
          <a:ln/>
        </p:spPr>
        <p:txBody>
          <a:bodyPr/>
          <a:lstStyle/>
          <a:p>
            <a:endParaRPr lang="en-US"/>
          </a:p>
        </p:txBody>
      </p:sp>
      <p:pic>
        <p:nvPicPr>
          <p:cNvPr id="36" name="Image 0" descr="preencoded.png"/>
          <p:cNvPicPr>
            <a:picLocks noChangeAspect="1"/>
          </p:cNvPicPr>
          <p:nvPr/>
        </p:nvPicPr>
        <p:blipFill>
          <a:blip r:embed="rId3"/>
          <a:stretch>
            <a:fillRect/>
          </a:stretch>
        </p:blipFill>
        <p:spPr>
          <a:xfrm>
            <a:off x="952500" y="7174230"/>
            <a:ext cx="198358" cy="158710"/>
          </a:xfrm>
          <a:prstGeom prst="rect">
            <a:avLst/>
          </a:prstGeom>
        </p:spPr>
      </p:pic>
      <p:sp>
        <p:nvSpPr>
          <p:cNvPr id="37" name="Text 34"/>
          <p:cNvSpPr/>
          <p:nvPr/>
        </p:nvSpPr>
        <p:spPr>
          <a:xfrm>
            <a:off x="1309568" y="7113746"/>
            <a:ext cx="12368332" cy="228600"/>
          </a:xfrm>
          <a:prstGeom prst="rect">
            <a:avLst/>
          </a:prstGeom>
          <a:noFill/>
          <a:ln/>
        </p:spPr>
        <p:txBody>
          <a:bodyPr wrap="none" lIns="0" tIns="0" rIns="0" bIns="0" rtlCol="0" anchor="t"/>
          <a:lstStyle/>
          <a:p>
            <a:pPr marL="0" indent="0" algn="l">
              <a:lnSpc>
                <a:spcPts val="1800"/>
              </a:lnSpc>
              <a:buNone/>
            </a:pPr>
            <a:r>
              <a:rPr lang="en-US" sz="1250" dirty="0">
                <a:solidFill>
                  <a:srgbClr val="FFFFFF"/>
                </a:solidFill>
                <a:latin typeface="Roboto" pitchFamily="34" charset="0"/>
                <a:ea typeface="Roboto" pitchFamily="34" charset="-122"/>
                <a:cs typeface="Roboto" pitchFamily="34" charset="-120"/>
              </a:rPr>
              <a:t>Both approaches are powerful. The key is knowing when to deploy automation for predictable work and when to use AI agents for more ambiguous, complex tasks.</a:t>
            </a:r>
            <a:endParaRPr lang="en-US" sz="12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012746"/>
            <a:ext cx="2497098" cy="263485"/>
          </a:xfrm>
          <a:prstGeom prst="rect">
            <a:avLst/>
          </a:prstGeom>
          <a:noFill/>
          <a:ln/>
        </p:spPr>
        <p:txBody>
          <a:bodyPr wrap="none" lIns="0" tIns="0" rIns="0" bIns="0" rtlCol="0" anchor="t"/>
          <a:lstStyle/>
          <a:p>
            <a:pPr marL="0" indent="0" algn="l">
              <a:lnSpc>
                <a:spcPts val="2050"/>
              </a:lnSpc>
              <a:buNone/>
            </a:pPr>
            <a:r>
              <a:rPr lang="en-US" sz="1650" dirty="0">
                <a:solidFill>
                  <a:srgbClr val="76B9FF"/>
                </a:solidFill>
                <a:latin typeface="Roboto Slab" pitchFamily="34" charset="0"/>
                <a:ea typeface="Roboto Slab" pitchFamily="34" charset="-122"/>
                <a:cs typeface="Roboto Slab" pitchFamily="34" charset="-120"/>
              </a:rPr>
              <a:t>Key Decision Framework</a:t>
            </a:r>
            <a:endParaRPr lang="en-US" sz="1650" dirty="0"/>
          </a:p>
        </p:txBody>
      </p:sp>
      <p:sp>
        <p:nvSpPr>
          <p:cNvPr id="3" name="Text 1"/>
          <p:cNvSpPr/>
          <p:nvPr/>
        </p:nvSpPr>
        <p:spPr>
          <a:xfrm>
            <a:off x="793790" y="1333500"/>
            <a:ext cx="6960394" cy="527090"/>
          </a:xfrm>
          <a:prstGeom prst="rect">
            <a:avLst/>
          </a:prstGeom>
          <a:noFill/>
          <a:ln/>
        </p:spPr>
        <p:txBody>
          <a:bodyPr wrap="none" lIns="0" tIns="0" rIns="0" bIns="0" rtlCol="0" anchor="t"/>
          <a:lstStyle/>
          <a:p>
            <a:pPr marL="0" indent="0" algn="l">
              <a:lnSpc>
                <a:spcPts val="4150"/>
              </a:lnSpc>
              <a:buNone/>
            </a:pPr>
            <a:r>
              <a:rPr lang="en-US" sz="3300" dirty="0">
                <a:solidFill>
                  <a:srgbClr val="76B9FF"/>
                </a:solidFill>
                <a:latin typeface="Roboto Slab" pitchFamily="34" charset="0"/>
                <a:ea typeface="Roboto Slab" pitchFamily="34" charset="-122"/>
                <a:cs typeface="Roboto Slab" pitchFamily="34" charset="-120"/>
              </a:rPr>
              <a:t>Choosing the Right Tool for the Job</a:t>
            </a:r>
            <a:endParaRPr lang="en-US" sz="3300" dirty="0"/>
          </a:p>
        </p:txBody>
      </p:sp>
      <p:sp>
        <p:nvSpPr>
          <p:cNvPr id="4" name="Text 2"/>
          <p:cNvSpPr/>
          <p:nvPr/>
        </p:nvSpPr>
        <p:spPr>
          <a:xfrm>
            <a:off x="793790" y="2075617"/>
            <a:ext cx="13042821" cy="249674"/>
          </a:xfrm>
          <a:prstGeom prst="rect">
            <a:avLst/>
          </a:prstGeom>
          <a:noFill/>
          <a:ln/>
        </p:spPr>
        <p:txBody>
          <a:bodyPr wrap="non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Before choosing a solution, ask what kind of work the task actually requires. Use this framework to match the problem to the right level of intelligence and automation.</a:t>
            </a:r>
            <a:endParaRPr lang="en-US" sz="1300" dirty="0"/>
          </a:p>
        </p:txBody>
      </p:sp>
      <p:pic>
        <p:nvPicPr>
          <p:cNvPr id="5" name="Image 0" descr="preencoded.png"/>
          <p:cNvPicPr>
            <a:picLocks noChangeAspect="1"/>
          </p:cNvPicPr>
          <p:nvPr/>
        </p:nvPicPr>
        <p:blipFill>
          <a:blip r:embed="rId3"/>
          <a:stretch>
            <a:fillRect/>
          </a:stretch>
        </p:blipFill>
        <p:spPr>
          <a:xfrm>
            <a:off x="793790" y="2486501"/>
            <a:ext cx="6521410" cy="674727"/>
          </a:xfrm>
          <a:prstGeom prst="rect">
            <a:avLst/>
          </a:prstGeom>
        </p:spPr>
      </p:pic>
      <p:sp>
        <p:nvSpPr>
          <p:cNvPr id="6" name="Text 3"/>
          <p:cNvSpPr/>
          <p:nvPr/>
        </p:nvSpPr>
        <p:spPr>
          <a:xfrm>
            <a:off x="962382" y="3304580"/>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Use Automation</a:t>
            </a:r>
            <a:endParaRPr lang="en-US" sz="1650" dirty="0"/>
          </a:p>
        </p:txBody>
      </p:sp>
      <p:sp>
        <p:nvSpPr>
          <p:cNvPr id="7" name="Text 4"/>
          <p:cNvSpPr/>
          <p:nvPr/>
        </p:nvSpPr>
        <p:spPr>
          <a:xfrm>
            <a:off x="962382" y="3654028"/>
            <a:ext cx="6184225" cy="499348"/>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Task is repetitive, inputs are structured, and the output is predictable. Best for rules-based workflows and high-volume execution.</a:t>
            </a:r>
            <a:endParaRPr lang="en-US" sz="1300" dirty="0"/>
          </a:p>
        </p:txBody>
      </p:sp>
      <p:pic>
        <p:nvPicPr>
          <p:cNvPr id="8" name="Image 1" descr="preencoded.png"/>
          <p:cNvPicPr>
            <a:picLocks noChangeAspect="1"/>
          </p:cNvPicPr>
          <p:nvPr/>
        </p:nvPicPr>
        <p:blipFill>
          <a:blip r:embed="rId4"/>
          <a:stretch>
            <a:fillRect/>
          </a:stretch>
        </p:blipFill>
        <p:spPr>
          <a:xfrm>
            <a:off x="7315200" y="2486501"/>
            <a:ext cx="6521410" cy="674727"/>
          </a:xfrm>
          <a:prstGeom prst="rect">
            <a:avLst/>
          </a:prstGeom>
        </p:spPr>
      </p:pic>
      <p:sp>
        <p:nvSpPr>
          <p:cNvPr id="9" name="Text 5"/>
          <p:cNvSpPr/>
          <p:nvPr/>
        </p:nvSpPr>
        <p:spPr>
          <a:xfrm>
            <a:off x="7483792" y="3304580"/>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Use AI / LLM</a:t>
            </a:r>
            <a:endParaRPr lang="en-US" sz="1650" dirty="0"/>
          </a:p>
        </p:txBody>
      </p:sp>
      <p:sp>
        <p:nvSpPr>
          <p:cNvPr id="10" name="Text 6"/>
          <p:cNvSpPr/>
          <p:nvPr/>
        </p:nvSpPr>
        <p:spPr>
          <a:xfrm>
            <a:off x="7483792" y="3654028"/>
            <a:ext cx="6184225" cy="499348"/>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Task needs reasoning, summarization, interpretation, or handling ambiguity. Best when context matters more than fixed rules.</a:t>
            </a:r>
            <a:endParaRPr lang="en-US" sz="1300" dirty="0"/>
          </a:p>
        </p:txBody>
      </p:sp>
      <p:pic>
        <p:nvPicPr>
          <p:cNvPr id="11" name="Image 2" descr="preencoded.png"/>
          <p:cNvPicPr>
            <a:picLocks noChangeAspect="1"/>
          </p:cNvPicPr>
          <p:nvPr/>
        </p:nvPicPr>
        <p:blipFill>
          <a:blip r:embed="rId5"/>
          <a:stretch>
            <a:fillRect/>
          </a:stretch>
        </p:blipFill>
        <p:spPr>
          <a:xfrm>
            <a:off x="793790" y="4321969"/>
            <a:ext cx="6521410" cy="674727"/>
          </a:xfrm>
          <a:prstGeom prst="rect">
            <a:avLst/>
          </a:prstGeom>
        </p:spPr>
      </p:pic>
      <p:sp>
        <p:nvSpPr>
          <p:cNvPr id="12" name="Text 7"/>
          <p:cNvSpPr/>
          <p:nvPr/>
        </p:nvSpPr>
        <p:spPr>
          <a:xfrm>
            <a:off x="962382" y="5140047"/>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Use AI Agent</a:t>
            </a:r>
            <a:endParaRPr lang="en-US" sz="1650" dirty="0"/>
          </a:p>
        </p:txBody>
      </p:sp>
      <p:sp>
        <p:nvSpPr>
          <p:cNvPr id="13" name="Text 8"/>
          <p:cNvSpPr/>
          <p:nvPr/>
        </p:nvSpPr>
        <p:spPr>
          <a:xfrm>
            <a:off x="962382" y="5489496"/>
            <a:ext cx="6184225" cy="499348"/>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Task requires multi-step decisions, tool use, and dynamic goals. Best when the workflow must adapt as it progresses.</a:t>
            </a:r>
            <a:endParaRPr lang="en-US" sz="1300" dirty="0"/>
          </a:p>
        </p:txBody>
      </p:sp>
      <p:pic>
        <p:nvPicPr>
          <p:cNvPr id="14" name="Image 3" descr="preencoded.png"/>
          <p:cNvPicPr>
            <a:picLocks noChangeAspect="1"/>
          </p:cNvPicPr>
          <p:nvPr/>
        </p:nvPicPr>
        <p:blipFill>
          <a:blip r:embed="rId6"/>
          <a:stretch>
            <a:fillRect/>
          </a:stretch>
        </p:blipFill>
        <p:spPr>
          <a:xfrm>
            <a:off x="7315200" y="4321969"/>
            <a:ext cx="6521410" cy="674727"/>
          </a:xfrm>
          <a:prstGeom prst="rect">
            <a:avLst/>
          </a:prstGeom>
        </p:spPr>
      </p:pic>
      <p:sp>
        <p:nvSpPr>
          <p:cNvPr id="15" name="Text 9"/>
          <p:cNvSpPr/>
          <p:nvPr/>
        </p:nvSpPr>
        <p:spPr>
          <a:xfrm>
            <a:off x="7483792" y="5140047"/>
            <a:ext cx="2108716" cy="263485"/>
          </a:xfrm>
          <a:prstGeom prst="rect">
            <a:avLst/>
          </a:prstGeom>
          <a:noFill/>
          <a:ln/>
        </p:spPr>
        <p:txBody>
          <a:bodyPr wrap="none" lIns="0" tIns="0" rIns="0" bIns="0" rtlCol="0" anchor="t"/>
          <a:lstStyle/>
          <a:p>
            <a:pPr marL="0" indent="0" algn="l">
              <a:lnSpc>
                <a:spcPts val="2050"/>
              </a:lnSpc>
              <a:buNone/>
            </a:pPr>
            <a:r>
              <a:rPr lang="en-US" sz="1650" dirty="0">
                <a:solidFill>
                  <a:srgbClr val="D6E5EF"/>
                </a:solidFill>
                <a:latin typeface="Roboto Slab" pitchFamily="34" charset="0"/>
                <a:ea typeface="Roboto Slab" pitchFamily="34" charset="-122"/>
                <a:cs typeface="Roboto Slab" pitchFamily="34" charset="-120"/>
              </a:rPr>
              <a:t>Use Hybrid</a:t>
            </a:r>
            <a:endParaRPr lang="en-US" sz="1650" dirty="0"/>
          </a:p>
        </p:txBody>
      </p:sp>
      <p:sp>
        <p:nvSpPr>
          <p:cNvPr id="16" name="Text 10"/>
          <p:cNvSpPr/>
          <p:nvPr/>
        </p:nvSpPr>
        <p:spPr>
          <a:xfrm>
            <a:off x="7483792" y="5489496"/>
            <a:ext cx="6184225" cy="499348"/>
          </a:xfrm>
          <a:prstGeom prst="rect">
            <a:avLst/>
          </a:prstGeom>
          <a:noFill/>
          <a:ln/>
        </p:spPr>
        <p:txBody>
          <a:bodyPr wrap="square" lIns="0" tIns="0" rIns="0" bIns="0" rtlCol="0" anchor="t"/>
          <a:lstStyle/>
          <a:p>
            <a:pPr marL="0" indent="0" algn="l">
              <a:lnSpc>
                <a:spcPts val="1950"/>
              </a:lnSpc>
              <a:buNone/>
            </a:pPr>
            <a:r>
              <a:rPr lang="en-US" sz="1300" dirty="0">
                <a:solidFill>
                  <a:srgbClr val="D6E5EF"/>
                </a:solidFill>
                <a:latin typeface="Roboto" pitchFamily="34" charset="0"/>
                <a:ea typeface="Roboto" pitchFamily="34" charset="-122"/>
                <a:cs typeface="Roboto" pitchFamily="34" charset="-120"/>
              </a:rPr>
              <a:t>High-volume triggers need automation, but complex edge cases need judgment. Combine automation for the front end with an agent for exceptions.</a:t>
            </a:r>
            <a:endParaRPr lang="en-US" sz="1300" dirty="0"/>
          </a:p>
        </p:txBody>
      </p:sp>
      <p:sp>
        <p:nvSpPr>
          <p:cNvPr id="17" name="Shape 11"/>
          <p:cNvSpPr/>
          <p:nvPr/>
        </p:nvSpPr>
        <p:spPr>
          <a:xfrm>
            <a:off x="793790" y="6318647"/>
            <a:ext cx="13042821" cy="898088"/>
          </a:xfrm>
          <a:prstGeom prst="roundRect">
            <a:avLst>
              <a:gd name="adj" fmla="val 2818"/>
            </a:avLst>
          </a:prstGeom>
          <a:solidFill>
            <a:srgbClr val="082545"/>
          </a:solidFill>
          <a:ln/>
        </p:spPr>
        <p:txBody>
          <a:bodyPr/>
          <a:lstStyle/>
          <a:p>
            <a:endParaRPr lang="en-US"/>
          </a:p>
        </p:txBody>
      </p:sp>
      <p:pic>
        <p:nvPicPr>
          <p:cNvPr id="18" name="Image 4" descr="preencoded.png"/>
          <p:cNvPicPr>
            <a:picLocks noChangeAspect="1"/>
          </p:cNvPicPr>
          <p:nvPr/>
        </p:nvPicPr>
        <p:blipFill>
          <a:blip r:embed="rId7"/>
          <a:stretch>
            <a:fillRect/>
          </a:stretch>
        </p:blipFill>
        <p:spPr>
          <a:xfrm>
            <a:off x="962382" y="6564749"/>
            <a:ext cx="210860" cy="168593"/>
          </a:xfrm>
          <a:prstGeom prst="rect">
            <a:avLst/>
          </a:prstGeom>
        </p:spPr>
      </p:pic>
      <p:sp>
        <p:nvSpPr>
          <p:cNvPr id="19" name="Text 12"/>
          <p:cNvSpPr/>
          <p:nvPr/>
        </p:nvSpPr>
        <p:spPr>
          <a:xfrm>
            <a:off x="1341834" y="6504146"/>
            <a:ext cx="12326183" cy="499348"/>
          </a:xfrm>
          <a:prstGeom prst="rect">
            <a:avLst/>
          </a:prstGeom>
          <a:noFill/>
          <a:ln/>
        </p:spPr>
        <p:txBody>
          <a:bodyPr wrap="square" lIns="0" tIns="0" rIns="0" bIns="0" rtlCol="0" anchor="t"/>
          <a:lstStyle/>
          <a:p>
            <a:pPr marL="0" indent="0" algn="l">
              <a:lnSpc>
                <a:spcPts val="1950"/>
              </a:lnSpc>
              <a:buNone/>
            </a:pPr>
            <a:r>
              <a:rPr lang="en-US" sz="1300" dirty="0">
                <a:solidFill>
                  <a:srgbClr val="FFFFFF"/>
                </a:solidFill>
                <a:latin typeface="Roboto" pitchFamily="34" charset="0"/>
                <a:ea typeface="Roboto" pitchFamily="34" charset="-122"/>
                <a:cs typeface="Roboto" pitchFamily="34" charset="-120"/>
              </a:rPr>
              <a:t>The goal is not to avoid agents — it’s to use the simplest tool that solves the problem well. The right answer may be automation, an LLM call, an agent, or a hybrid of all three.</a:t>
            </a:r>
            <a:endParaRPr lang="en-US" sz="1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89134"/>
            <a:ext cx="2508528" cy="310158"/>
          </a:xfrm>
          <a:prstGeom prst="rect">
            <a:avLst/>
          </a:prstGeom>
          <a:noFill/>
          <a:ln/>
        </p:spPr>
        <p:txBody>
          <a:bodyPr wrap="none" lIns="0" tIns="0" rIns="0" bIns="0" rtlCol="0" anchor="t"/>
          <a:lstStyle/>
          <a:p>
            <a:pPr marL="0" indent="0" algn="l">
              <a:lnSpc>
                <a:spcPts val="2400"/>
              </a:lnSpc>
              <a:buNone/>
            </a:pPr>
            <a:r>
              <a:rPr lang="en-US" sz="1950" dirty="0">
                <a:solidFill>
                  <a:srgbClr val="76B9FF"/>
                </a:solidFill>
                <a:latin typeface="Roboto Slab" pitchFamily="34" charset="0"/>
                <a:ea typeface="Roboto Slab" pitchFamily="34" charset="-122"/>
                <a:cs typeface="Roboto Slab" pitchFamily="34" charset="-120"/>
              </a:rPr>
              <a:t>The Real Opportunity</a:t>
            </a:r>
            <a:endParaRPr lang="en-US" sz="1950" dirty="0"/>
          </a:p>
        </p:txBody>
      </p:sp>
      <p:sp>
        <p:nvSpPr>
          <p:cNvPr id="4" name="Text 1"/>
          <p:cNvSpPr/>
          <p:nvPr/>
        </p:nvSpPr>
        <p:spPr>
          <a:xfrm>
            <a:off x="6280190" y="1078587"/>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76B9FF"/>
                </a:solidFill>
                <a:latin typeface="Roboto Slab" pitchFamily="34" charset="0"/>
                <a:ea typeface="Roboto Slab" pitchFamily="34" charset="-122"/>
                <a:cs typeface="Roboto Slab" pitchFamily="34" charset="-120"/>
              </a:rPr>
              <a:t>Building Intelligent Systems That Scale</a:t>
            </a:r>
            <a:endParaRPr lang="en-US" sz="3900" dirty="0"/>
          </a:p>
        </p:txBody>
      </p:sp>
      <p:sp>
        <p:nvSpPr>
          <p:cNvPr id="5" name="Text 2"/>
          <p:cNvSpPr/>
          <p:nvPr/>
        </p:nvSpPr>
        <p:spPr>
          <a:xfrm>
            <a:off x="6280190" y="261639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The real opportunity is not choosing between automation and AI agents — it's </a:t>
            </a:r>
            <a:r>
              <a:rPr lang="en-US" sz="1550" b="1" dirty="0">
                <a:solidFill>
                  <a:srgbClr val="D6E5EF"/>
                </a:solidFill>
                <a:latin typeface="Roboto" pitchFamily="34" charset="0"/>
                <a:ea typeface="Roboto" pitchFamily="34" charset="-122"/>
                <a:cs typeface="Roboto" pitchFamily="34" charset="-120"/>
              </a:rPr>
              <a:t>combining them strategically</a:t>
            </a:r>
            <a:r>
              <a:rPr lang="en-US" sz="1550" dirty="0">
                <a:solidFill>
                  <a:srgbClr val="D6E5EF"/>
                </a:solidFill>
                <a:latin typeface="Roboto" pitchFamily="34" charset="0"/>
                <a:ea typeface="Roboto" pitchFamily="34" charset="-122"/>
                <a:cs typeface="Roboto" pitchFamily="34" charset="-120"/>
              </a:rPr>
              <a:t>. Businesses that know when to automate and when to deploy agents will move faster, spend smarter, and build more resilient systems.</a:t>
            </a:r>
            <a:endParaRPr lang="en-US" sz="1550" dirty="0"/>
          </a:p>
        </p:txBody>
      </p:sp>
      <p:sp>
        <p:nvSpPr>
          <p:cNvPr id="6" name="Shape 3"/>
          <p:cNvSpPr/>
          <p:nvPr/>
        </p:nvSpPr>
        <p:spPr>
          <a:xfrm>
            <a:off x="6280190" y="3792260"/>
            <a:ext cx="3679031" cy="2088713"/>
          </a:xfrm>
          <a:prstGeom prst="roundRect">
            <a:avLst>
              <a:gd name="adj" fmla="val 1425"/>
            </a:avLst>
          </a:prstGeom>
          <a:solidFill>
            <a:srgbClr val="3F4652"/>
          </a:solidFill>
          <a:ln/>
        </p:spPr>
        <p:txBody>
          <a:bodyPr/>
          <a:lstStyle/>
          <a:p>
            <a:endParaRPr lang="en-US"/>
          </a:p>
        </p:txBody>
      </p:sp>
      <p:sp>
        <p:nvSpPr>
          <p:cNvPr id="7" name="Text 4"/>
          <p:cNvSpPr/>
          <p:nvPr/>
        </p:nvSpPr>
        <p:spPr>
          <a:xfrm>
            <a:off x="6478548" y="3990618"/>
            <a:ext cx="3251121"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Automate What’s Repetitive</a:t>
            </a:r>
            <a:endParaRPr lang="en-US" sz="1950" dirty="0"/>
          </a:p>
        </p:txBody>
      </p:sp>
      <p:sp>
        <p:nvSpPr>
          <p:cNvPr id="8" name="Text 5"/>
          <p:cNvSpPr/>
          <p:nvPr/>
        </p:nvSpPr>
        <p:spPr>
          <a:xfrm>
            <a:off x="6478548" y="4419838"/>
            <a:ext cx="3282315" cy="95261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Use rules and workflows for high-volume tasks with structured inputs and predictable outcomes.</a:t>
            </a:r>
            <a:endParaRPr lang="en-US" sz="1550" dirty="0"/>
          </a:p>
        </p:txBody>
      </p:sp>
      <p:sp>
        <p:nvSpPr>
          <p:cNvPr id="9" name="Shape 6"/>
          <p:cNvSpPr/>
          <p:nvPr/>
        </p:nvSpPr>
        <p:spPr>
          <a:xfrm>
            <a:off x="10157579" y="3792260"/>
            <a:ext cx="3679031" cy="2088713"/>
          </a:xfrm>
          <a:prstGeom prst="roundRect">
            <a:avLst>
              <a:gd name="adj" fmla="val 1425"/>
            </a:avLst>
          </a:prstGeom>
          <a:solidFill>
            <a:srgbClr val="3F4652"/>
          </a:solidFill>
          <a:ln/>
        </p:spPr>
        <p:txBody>
          <a:bodyPr/>
          <a:lstStyle/>
          <a:p>
            <a:endParaRPr lang="en-US"/>
          </a:p>
        </p:txBody>
      </p:sp>
      <p:sp>
        <p:nvSpPr>
          <p:cNvPr id="10" name="Text 7"/>
          <p:cNvSpPr/>
          <p:nvPr/>
        </p:nvSpPr>
        <p:spPr>
          <a:xfrm>
            <a:off x="10355937" y="3990618"/>
            <a:ext cx="3282315" cy="620316"/>
          </a:xfrm>
          <a:prstGeom prst="rect">
            <a:avLst/>
          </a:prstGeom>
          <a:noFill/>
          <a:ln/>
        </p:spPr>
        <p:txBody>
          <a:bodyPr wrap="squar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Deploy Agents Where Judgment Matters</a:t>
            </a:r>
            <a:endParaRPr lang="en-US" sz="1950" dirty="0"/>
          </a:p>
        </p:txBody>
      </p:sp>
      <p:sp>
        <p:nvSpPr>
          <p:cNvPr id="11" name="Text 8"/>
          <p:cNvSpPr/>
          <p:nvPr/>
        </p:nvSpPr>
        <p:spPr>
          <a:xfrm>
            <a:off x="10355937" y="4729996"/>
            <a:ext cx="3282315" cy="95261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Bring in agents for multi-step decisions, ambiguity, and tasks that need reasoning or adaptation.</a:t>
            </a:r>
            <a:endParaRPr lang="en-US" sz="1550" dirty="0"/>
          </a:p>
        </p:txBody>
      </p:sp>
      <p:sp>
        <p:nvSpPr>
          <p:cNvPr id="12" name="Shape 9"/>
          <p:cNvSpPr/>
          <p:nvPr/>
        </p:nvSpPr>
        <p:spPr>
          <a:xfrm>
            <a:off x="6280190" y="6079331"/>
            <a:ext cx="7556421" cy="1461016"/>
          </a:xfrm>
          <a:prstGeom prst="roundRect">
            <a:avLst>
              <a:gd name="adj" fmla="val 2038"/>
            </a:avLst>
          </a:prstGeom>
          <a:solidFill>
            <a:srgbClr val="3F4652"/>
          </a:solidFill>
          <a:ln/>
        </p:spPr>
        <p:txBody>
          <a:bodyPr/>
          <a:lstStyle/>
          <a:p>
            <a:endParaRPr lang="en-US"/>
          </a:p>
        </p:txBody>
      </p:sp>
      <p:sp>
        <p:nvSpPr>
          <p:cNvPr id="13" name="Text 10"/>
          <p:cNvSpPr/>
          <p:nvPr/>
        </p:nvSpPr>
        <p:spPr>
          <a:xfrm>
            <a:off x="6478548" y="6277689"/>
            <a:ext cx="3443049"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Design for Speed &amp; Resilience</a:t>
            </a:r>
            <a:endParaRPr lang="en-US" sz="1950" dirty="0"/>
          </a:p>
        </p:txBody>
      </p:sp>
      <p:sp>
        <p:nvSpPr>
          <p:cNvPr id="14" name="Text 11"/>
          <p:cNvSpPr/>
          <p:nvPr/>
        </p:nvSpPr>
        <p:spPr>
          <a:xfrm>
            <a:off x="6478548" y="6706910"/>
            <a:ext cx="7159704" cy="63507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Strategic orchestration helps teams ship faster, control costs, and create systems that scale with confidence.</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6523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76B9FF"/>
                </a:solidFill>
                <a:latin typeface="Roboto Slab" pitchFamily="34" charset="0"/>
                <a:ea typeface="Roboto Slab" pitchFamily="34" charset="-122"/>
                <a:cs typeface="Roboto Slab" pitchFamily="34" charset="-120"/>
              </a:rPr>
              <a:t>Key Takeaway</a:t>
            </a:r>
            <a:endParaRPr lang="en-US" sz="1950" dirty="0"/>
          </a:p>
        </p:txBody>
      </p:sp>
      <p:sp>
        <p:nvSpPr>
          <p:cNvPr id="3" name="Text 1"/>
          <p:cNvSpPr/>
          <p:nvPr/>
        </p:nvSpPr>
        <p:spPr>
          <a:xfrm>
            <a:off x="793790" y="1260158"/>
            <a:ext cx="13042821" cy="2567464"/>
          </a:xfrm>
          <a:prstGeom prst="rect">
            <a:avLst/>
          </a:prstGeom>
          <a:noFill/>
          <a:ln/>
        </p:spPr>
        <p:txBody>
          <a:bodyPr wrap="square" lIns="0" tIns="0" rIns="0" bIns="0" rtlCol="0" anchor="t"/>
          <a:lstStyle/>
          <a:p>
            <a:pPr marL="0" indent="0" algn="l">
              <a:lnSpc>
                <a:spcPts val="6700"/>
              </a:lnSpc>
              <a:buNone/>
            </a:pPr>
            <a:r>
              <a:rPr lang="en-US" sz="5350" dirty="0">
                <a:solidFill>
                  <a:srgbClr val="76B9FF"/>
                </a:solidFill>
                <a:latin typeface="Roboto Slab" pitchFamily="34" charset="0"/>
                <a:ea typeface="Roboto Slab" pitchFamily="34" charset="-122"/>
                <a:cs typeface="Roboto Slab" pitchFamily="34" charset="-120"/>
              </a:rPr>
              <a:t>The most effective businesses don't choose between automation and AI — they know when to use each.</a:t>
            </a:r>
            <a:endParaRPr lang="en-US" sz="5350" dirty="0"/>
          </a:p>
        </p:txBody>
      </p:sp>
      <p:sp>
        <p:nvSpPr>
          <p:cNvPr id="4" name="Text 2"/>
          <p:cNvSpPr/>
          <p:nvPr/>
        </p:nvSpPr>
        <p:spPr>
          <a:xfrm>
            <a:off x="793790" y="412527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They build systems that combine both intelligently — solving their </a:t>
            </a:r>
            <a:r>
              <a:rPr lang="en-US" sz="1550" b="1" dirty="0">
                <a:solidFill>
                  <a:srgbClr val="66A8EE"/>
                </a:solidFill>
                <a:latin typeface="Roboto" pitchFamily="34" charset="0"/>
                <a:ea typeface="Roboto" pitchFamily="34" charset="-122"/>
                <a:cs typeface="Roboto" pitchFamily="34" charset="-120"/>
              </a:rPr>
              <a:t>most important problems with the right level of complexity</a:t>
            </a:r>
            <a:r>
              <a:rPr lang="en-US" sz="1550" dirty="0">
                <a:solidFill>
                  <a:srgbClr val="D6E5EF"/>
                </a:solidFill>
                <a:latin typeface="Roboto" pitchFamily="34" charset="0"/>
                <a:ea typeface="Roboto" pitchFamily="34" charset="-122"/>
                <a:cs typeface="Roboto" pitchFamily="34" charset="-120"/>
              </a:rPr>
              <a:t>, and scaling with confidence as their needs evolve.</a:t>
            </a:r>
            <a:endParaRPr lang="en-US" sz="1550" dirty="0"/>
          </a:p>
        </p:txBody>
      </p:sp>
      <p:sp>
        <p:nvSpPr>
          <p:cNvPr id="5" name="Shape 3"/>
          <p:cNvSpPr/>
          <p:nvPr/>
        </p:nvSpPr>
        <p:spPr>
          <a:xfrm>
            <a:off x="793790" y="4983599"/>
            <a:ext cx="4215289" cy="2141815"/>
          </a:xfrm>
          <a:prstGeom prst="roundRect">
            <a:avLst>
              <a:gd name="adj" fmla="val 5123"/>
            </a:avLst>
          </a:prstGeom>
          <a:solidFill>
            <a:srgbClr val="202733"/>
          </a:solidFill>
          <a:ln w="22860">
            <a:solidFill>
              <a:srgbClr val="585F6B"/>
            </a:solidFill>
            <a:prstDash val="solid"/>
          </a:ln>
        </p:spPr>
        <p:txBody>
          <a:bodyPr/>
          <a:lstStyle/>
          <a:p>
            <a:endParaRPr lang="en-US"/>
          </a:p>
        </p:txBody>
      </p:sp>
      <p:pic>
        <p:nvPicPr>
          <p:cNvPr id="6" name="Image 0" descr="preencoded.png"/>
          <p:cNvPicPr>
            <a:picLocks noChangeAspect="1"/>
          </p:cNvPicPr>
          <p:nvPr/>
        </p:nvPicPr>
        <p:blipFill>
          <a:blip r:embed="rId3"/>
          <a:stretch>
            <a:fillRect/>
          </a:stretch>
        </p:blipFill>
        <p:spPr>
          <a:xfrm>
            <a:off x="770930" y="4983599"/>
            <a:ext cx="91440" cy="2141815"/>
          </a:xfrm>
          <a:prstGeom prst="rect">
            <a:avLst/>
          </a:prstGeom>
        </p:spPr>
      </p:pic>
      <p:sp>
        <p:nvSpPr>
          <p:cNvPr id="7" name="Text 4"/>
          <p:cNvSpPr/>
          <p:nvPr/>
        </p:nvSpPr>
        <p:spPr>
          <a:xfrm>
            <a:off x="1083588" y="5204817"/>
            <a:ext cx="2686645"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Start With the Problem</a:t>
            </a:r>
            <a:endParaRPr lang="en-US" sz="1950" dirty="0"/>
          </a:p>
        </p:txBody>
      </p:sp>
      <p:sp>
        <p:nvSpPr>
          <p:cNvPr id="8" name="Text 5"/>
          <p:cNvSpPr/>
          <p:nvPr/>
        </p:nvSpPr>
        <p:spPr>
          <a:xfrm>
            <a:off x="1083588" y="5634038"/>
            <a:ext cx="3704273" cy="127015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Define what you're trying to solve before choosing a technology. The right tool becomes obvious when the problem is clear.</a:t>
            </a:r>
            <a:endParaRPr lang="en-US" sz="1550" dirty="0"/>
          </a:p>
        </p:txBody>
      </p:sp>
      <p:sp>
        <p:nvSpPr>
          <p:cNvPr id="9" name="Shape 6"/>
          <p:cNvSpPr/>
          <p:nvPr/>
        </p:nvSpPr>
        <p:spPr>
          <a:xfrm>
            <a:off x="5207437" y="4983599"/>
            <a:ext cx="4215408" cy="2141815"/>
          </a:xfrm>
          <a:prstGeom prst="roundRect">
            <a:avLst>
              <a:gd name="adj" fmla="val 5123"/>
            </a:avLst>
          </a:prstGeom>
          <a:solidFill>
            <a:srgbClr val="202733"/>
          </a:solidFill>
          <a:ln w="22860">
            <a:solidFill>
              <a:srgbClr val="585F6B"/>
            </a:solidFill>
            <a:prstDash val="solid"/>
          </a:ln>
        </p:spPr>
        <p:txBody>
          <a:bodyPr/>
          <a:lstStyle/>
          <a:p>
            <a:endParaRPr lang="en-US"/>
          </a:p>
        </p:txBody>
      </p:sp>
      <p:pic>
        <p:nvPicPr>
          <p:cNvPr id="10" name="Image 1" descr="preencoded.png"/>
          <p:cNvPicPr>
            <a:picLocks noChangeAspect="1"/>
          </p:cNvPicPr>
          <p:nvPr/>
        </p:nvPicPr>
        <p:blipFill>
          <a:blip r:embed="rId3"/>
          <a:stretch>
            <a:fillRect/>
          </a:stretch>
        </p:blipFill>
        <p:spPr>
          <a:xfrm>
            <a:off x="5184577" y="4983599"/>
            <a:ext cx="91440" cy="2141815"/>
          </a:xfrm>
          <a:prstGeom prst="rect">
            <a:avLst/>
          </a:prstGeom>
        </p:spPr>
      </p:pic>
      <p:sp>
        <p:nvSpPr>
          <p:cNvPr id="11" name="Text 7"/>
          <p:cNvSpPr/>
          <p:nvPr/>
        </p:nvSpPr>
        <p:spPr>
          <a:xfrm>
            <a:off x="5497235" y="5204817"/>
            <a:ext cx="3115747"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Match the Tool to the Task</a:t>
            </a:r>
            <a:endParaRPr lang="en-US" sz="1950" dirty="0"/>
          </a:p>
        </p:txBody>
      </p:sp>
      <p:sp>
        <p:nvSpPr>
          <p:cNvPr id="12" name="Text 8"/>
          <p:cNvSpPr/>
          <p:nvPr/>
        </p:nvSpPr>
        <p:spPr>
          <a:xfrm>
            <a:off x="5497235" y="5634038"/>
            <a:ext cx="3704392" cy="127015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Automation, AI, agents, or a hybrid — each has a place. The best solutions use the right approach for each part of the workflow.</a:t>
            </a:r>
            <a:endParaRPr lang="en-US" sz="1550" dirty="0"/>
          </a:p>
        </p:txBody>
      </p:sp>
      <p:sp>
        <p:nvSpPr>
          <p:cNvPr id="13" name="Shape 9"/>
          <p:cNvSpPr/>
          <p:nvPr/>
        </p:nvSpPr>
        <p:spPr>
          <a:xfrm>
            <a:off x="9621203" y="4983599"/>
            <a:ext cx="4215289" cy="2141815"/>
          </a:xfrm>
          <a:prstGeom prst="roundRect">
            <a:avLst>
              <a:gd name="adj" fmla="val 5123"/>
            </a:avLst>
          </a:prstGeom>
          <a:solidFill>
            <a:srgbClr val="202733"/>
          </a:solidFill>
          <a:ln w="22860">
            <a:solidFill>
              <a:srgbClr val="585F6B"/>
            </a:solidFill>
            <a:prstDash val="solid"/>
          </a:ln>
        </p:spPr>
        <p:txBody>
          <a:bodyPr/>
          <a:lstStyle/>
          <a:p>
            <a:endParaRPr lang="en-US"/>
          </a:p>
        </p:txBody>
      </p:sp>
      <p:pic>
        <p:nvPicPr>
          <p:cNvPr id="14" name="Image 2" descr="preencoded.png"/>
          <p:cNvPicPr>
            <a:picLocks noChangeAspect="1"/>
          </p:cNvPicPr>
          <p:nvPr/>
        </p:nvPicPr>
        <p:blipFill>
          <a:blip r:embed="rId3"/>
          <a:stretch>
            <a:fillRect/>
          </a:stretch>
        </p:blipFill>
        <p:spPr>
          <a:xfrm>
            <a:off x="9598343" y="4983599"/>
            <a:ext cx="91440" cy="2141815"/>
          </a:xfrm>
          <a:prstGeom prst="rect">
            <a:avLst/>
          </a:prstGeom>
        </p:spPr>
      </p:pic>
      <p:sp>
        <p:nvSpPr>
          <p:cNvPr id="15" name="Text 10"/>
          <p:cNvSpPr/>
          <p:nvPr/>
        </p:nvSpPr>
        <p:spPr>
          <a:xfrm>
            <a:off x="9911001" y="520481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Build for Growth</a:t>
            </a:r>
            <a:endParaRPr lang="en-US" sz="1950" dirty="0"/>
          </a:p>
        </p:txBody>
      </p:sp>
      <p:sp>
        <p:nvSpPr>
          <p:cNvPr id="16" name="Text 11"/>
          <p:cNvSpPr/>
          <p:nvPr/>
        </p:nvSpPr>
        <p:spPr>
          <a:xfrm>
            <a:off x="9911001" y="5634038"/>
            <a:ext cx="3704273" cy="127015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Well-designed systems scale. Start with what solves the problem today, and architect for the intelligence you'll add tomorrow.</a:t>
            </a:r>
            <a:endParaRPr lang="en-US" sz="1550" dirty="0"/>
          </a:p>
        </p:txBody>
      </p:sp>
      <p:pic>
        <p:nvPicPr>
          <p:cNvPr id="17" name="Image 3" descr="preencoded.png"/>
          <p:cNvPicPr>
            <a:picLocks noChangeAspect="1"/>
          </p:cNvPicPr>
          <p:nvPr/>
        </p:nvPicPr>
        <p:blipFill>
          <a:blip r:embed="rId4"/>
          <a:stretch>
            <a:fillRect/>
          </a:stretch>
        </p:blipFill>
        <p:spPr>
          <a:xfrm>
            <a:off x="793790" y="7348657"/>
            <a:ext cx="1097280" cy="228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0860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76B9FF"/>
                </a:solidFill>
                <a:latin typeface="Roboto Slab" pitchFamily="34" charset="0"/>
                <a:ea typeface="Roboto Slab" pitchFamily="34" charset="-122"/>
                <a:cs typeface="Roboto Slab" pitchFamily="34" charset="-120"/>
              </a:rPr>
              <a:t>The Core Problem</a:t>
            </a:r>
            <a:endParaRPr lang="en-US" sz="1950" dirty="0"/>
          </a:p>
        </p:txBody>
      </p:sp>
      <p:sp>
        <p:nvSpPr>
          <p:cNvPr id="3" name="Text 1"/>
          <p:cNvSpPr/>
          <p:nvPr/>
        </p:nvSpPr>
        <p:spPr>
          <a:xfrm>
            <a:off x="793790" y="1475542"/>
            <a:ext cx="11288792" cy="620078"/>
          </a:xfrm>
          <a:prstGeom prst="rect">
            <a:avLst/>
          </a:prstGeom>
          <a:noFill/>
          <a:ln/>
        </p:spPr>
        <p:txBody>
          <a:bodyPr wrap="none" lIns="0" tIns="0" rIns="0" bIns="0" rtlCol="0" anchor="t"/>
          <a:lstStyle/>
          <a:p>
            <a:pPr marL="0" indent="0" algn="l">
              <a:lnSpc>
                <a:spcPts val="4850"/>
              </a:lnSpc>
              <a:buNone/>
            </a:pPr>
            <a:r>
              <a:rPr lang="en-US" sz="3900" dirty="0">
                <a:solidFill>
                  <a:srgbClr val="76B9FF"/>
                </a:solidFill>
                <a:latin typeface="Roboto Slab" pitchFamily="34" charset="0"/>
                <a:ea typeface="Roboto Slab" pitchFamily="34" charset="-122"/>
                <a:cs typeface="Roboto Slab" pitchFamily="34" charset="-120"/>
              </a:rPr>
              <a:t>The Real Challenge: Knowing Which Tool to Use</a:t>
            </a:r>
            <a:endParaRPr lang="en-US" sz="3900" dirty="0"/>
          </a:p>
        </p:txBody>
      </p:sp>
      <p:sp>
        <p:nvSpPr>
          <p:cNvPr id="4" name="Text 2"/>
          <p:cNvSpPr/>
          <p:nvPr/>
        </p:nvSpPr>
        <p:spPr>
          <a:xfrm>
            <a:off x="793790" y="2571869"/>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Businesses often struggle to know </a:t>
            </a:r>
            <a:r>
              <a:rPr lang="en-US" sz="1550" b="1" dirty="0">
                <a:solidFill>
                  <a:srgbClr val="D6E5EF"/>
                </a:solidFill>
                <a:latin typeface="Roboto" pitchFamily="34" charset="0"/>
                <a:ea typeface="Roboto" pitchFamily="34" charset="-122"/>
                <a:cs typeface="Roboto" pitchFamily="34" charset="-120"/>
              </a:rPr>
              <a:t>when to use automation versus AI agents</a:t>
            </a:r>
            <a:r>
              <a:rPr lang="en-US" sz="1550" dirty="0">
                <a:solidFill>
                  <a:srgbClr val="D6E5EF"/>
                </a:solidFill>
                <a:latin typeface="Roboto" pitchFamily="34" charset="0"/>
                <a:ea typeface="Roboto" pitchFamily="34" charset="-122"/>
                <a:cs typeface="Roboto" pitchFamily="34" charset="-120"/>
              </a:rPr>
              <a:t>. The challenge isn't choosing the most advanced option — it's matching the tool to the task.</a:t>
            </a:r>
            <a:endParaRPr lang="en-US" sz="1550" dirty="0"/>
          </a:p>
        </p:txBody>
      </p:sp>
      <p:sp>
        <p:nvSpPr>
          <p:cNvPr id="5" name="Text 3"/>
          <p:cNvSpPr/>
          <p:nvPr/>
        </p:nvSpPr>
        <p:spPr>
          <a:xfrm>
            <a:off x="793790" y="3703082"/>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Using the wrong approach can waste time, increase costs, and create more complexity than necessary. The real opportunity is understanding the strengths of each method so teams can make better decisions from the start.</a:t>
            </a:r>
            <a:endParaRPr lang="en-US" sz="1550" dirty="0"/>
          </a:p>
        </p:txBody>
      </p:sp>
      <p:sp>
        <p:nvSpPr>
          <p:cNvPr id="6" name="Shape 4"/>
          <p:cNvSpPr/>
          <p:nvPr/>
        </p:nvSpPr>
        <p:spPr>
          <a:xfrm>
            <a:off x="8098274" y="2393275"/>
            <a:ext cx="5888712" cy="4750117"/>
          </a:xfrm>
          <a:prstGeom prst="roundRect">
            <a:avLst>
              <a:gd name="adj" fmla="val 627"/>
            </a:avLst>
          </a:prstGeom>
          <a:solidFill>
            <a:srgbClr val="66A8EE"/>
          </a:solidFill>
          <a:ln/>
        </p:spPr>
        <p:txBody>
          <a:bodyPr/>
          <a:lstStyle/>
          <a:p>
            <a:endParaRPr lang="en-US"/>
          </a:p>
        </p:txBody>
      </p:sp>
      <p:sp>
        <p:nvSpPr>
          <p:cNvPr id="7" name="Text 5"/>
          <p:cNvSpPr/>
          <p:nvPr/>
        </p:nvSpPr>
        <p:spPr>
          <a:xfrm>
            <a:off x="8296632" y="25916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Slab" pitchFamily="34" charset="0"/>
                <a:ea typeface="Roboto Slab" pitchFamily="34" charset="-122"/>
                <a:cs typeface="Roboto Slab" pitchFamily="34" charset="-120"/>
              </a:rPr>
              <a:t>The Decision Gap</a:t>
            </a:r>
            <a:endParaRPr lang="en-US" sz="1950" dirty="0"/>
          </a:p>
        </p:txBody>
      </p:sp>
      <p:sp>
        <p:nvSpPr>
          <p:cNvPr id="8" name="Text 6"/>
          <p:cNvSpPr/>
          <p:nvPr/>
        </p:nvSpPr>
        <p:spPr>
          <a:xfrm>
            <a:off x="8296632" y="3100149"/>
            <a:ext cx="5491996" cy="179593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Choosing automation when a process needs AI flexibility</a:t>
            </a:r>
            <a:endParaRPr lang="en-US" sz="1550" dirty="0"/>
          </a:p>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Choosing AI agents when a simple workflow would do</a:t>
            </a:r>
            <a:endParaRPr lang="en-US" sz="1550" dirty="0"/>
          </a:p>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Unclear boundaries between repeatable tasks and adaptive tasks</a:t>
            </a:r>
            <a:endParaRPr lang="en-US" sz="1550" dirty="0"/>
          </a:p>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Unnecessary complexity in early planning</a:t>
            </a:r>
            <a:endParaRPr lang="en-US" sz="1550" dirty="0"/>
          </a:p>
        </p:txBody>
      </p:sp>
      <p:sp>
        <p:nvSpPr>
          <p:cNvPr id="9" name="Shape 7"/>
          <p:cNvSpPr/>
          <p:nvPr/>
        </p:nvSpPr>
        <p:spPr>
          <a:xfrm>
            <a:off x="8296632" y="5218479"/>
            <a:ext cx="5491996" cy="32385"/>
          </a:xfrm>
          <a:prstGeom prst="rect">
            <a:avLst/>
          </a:prstGeom>
          <a:solidFill>
            <a:srgbClr val="000000">
              <a:alpha val="50000"/>
            </a:srgbClr>
          </a:solidFill>
          <a:ln/>
        </p:spPr>
        <p:txBody>
          <a:bodyPr/>
          <a:lstStyle/>
          <a:p>
            <a:endParaRPr lang="en-US"/>
          </a:p>
        </p:txBody>
      </p:sp>
      <p:sp>
        <p:nvSpPr>
          <p:cNvPr id="10" name="Text 8"/>
          <p:cNvSpPr/>
          <p:nvPr/>
        </p:nvSpPr>
        <p:spPr>
          <a:xfrm>
            <a:off x="8296632" y="547401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Roboto Slab" pitchFamily="34" charset="0"/>
                <a:ea typeface="Roboto Slab" pitchFamily="34" charset="-122"/>
                <a:cs typeface="Roboto Slab" pitchFamily="34" charset="-120"/>
              </a:rPr>
              <a:t>The Result</a:t>
            </a:r>
            <a:endParaRPr lang="en-US" sz="1950" dirty="0"/>
          </a:p>
        </p:txBody>
      </p:sp>
      <p:sp>
        <p:nvSpPr>
          <p:cNvPr id="11" name="Text 9"/>
          <p:cNvSpPr/>
          <p:nvPr/>
        </p:nvSpPr>
        <p:spPr>
          <a:xfrm>
            <a:off x="8296632" y="5982533"/>
            <a:ext cx="5491996" cy="1091446"/>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Wasted resources</a:t>
            </a:r>
            <a:endParaRPr lang="en-US" sz="1550" dirty="0"/>
          </a:p>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Slower delivery timelines</a:t>
            </a:r>
            <a:endParaRPr lang="en-US" sz="1550" dirty="0"/>
          </a:p>
          <a:p>
            <a:pPr marL="342900" indent="-342900" algn="l">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Less effective solutions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38664"/>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76B9FF"/>
                </a:solidFill>
                <a:latin typeface="Roboto Slab" pitchFamily="34" charset="0"/>
                <a:ea typeface="Roboto Slab" pitchFamily="34" charset="-122"/>
                <a:cs typeface="Roboto Slab" pitchFamily="34" charset="-120"/>
              </a:rPr>
              <a:t>The Key Distinction</a:t>
            </a:r>
            <a:endParaRPr lang="en-US" sz="1750" dirty="0"/>
          </a:p>
        </p:txBody>
      </p:sp>
      <p:sp>
        <p:nvSpPr>
          <p:cNvPr id="4" name="Text 1"/>
          <p:cNvSpPr/>
          <p:nvPr/>
        </p:nvSpPr>
        <p:spPr>
          <a:xfrm>
            <a:off x="793790" y="1081921"/>
            <a:ext cx="7556421" cy="1674495"/>
          </a:xfrm>
          <a:prstGeom prst="rect">
            <a:avLst/>
          </a:prstGeom>
          <a:noFill/>
          <a:ln/>
        </p:spPr>
        <p:txBody>
          <a:bodyPr wrap="square" lIns="0" tIns="0" rIns="0" bIns="0" rtlCol="0" anchor="t"/>
          <a:lstStyle/>
          <a:p>
            <a:pPr marL="0" indent="0" algn="l">
              <a:lnSpc>
                <a:spcPts val="4350"/>
              </a:lnSpc>
              <a:buNone/>
            </a:pPr>
            <a:r>
              <a:rPr lang="en-US" sz="3500" dirty="0">
                <a:solidFill>
                  <a:srgbClr val="76B9FF"/>
                </a:solidFill>
                <a:latin typeface="Roboto Slab" pitchFamily="34" charset="0"/>
                <a:ea typeface="Roboto Slab" pitchFamily="34" charset="-122"/>
                <a:cs typeface="Roboto Slab" pitchFamily="34" charset="-120"/>
              </a:rPr>
              <a:t>AI and Automation Aren't Competing — They're Often the Same System</a:t>
            </a:r>
            <a:endParaRPr lang="en-US" sz="3500" dirty="0"/>
          </a:p>
        </p:txBody>
      </p:sp>
      <p:sp>
        <p:nvSpPr>
          <p:cNvPr id="5" name="Shape 2"/>
          <p:cNvSpPr/>
          <p:nvPr/>
        </p:nvSpPr>
        <p:spPr>
          <a:xfrm>
            <a:off x="793790" y="3178373"/>
            <a:ext cx="3560326" cy="2199918"/>
          </a:xfrm>
          <a:prstGeom prst="roundRect">
            <a:avLst>
              <a:gd name="adj" fmla="val 1218"/>
            </a:avLst>
          </a:prstGeom>
          <a:solidFill>
            <a:srgbClr val="202733"/>
          </a:solidFill>
          <a:ln w="22860">
            <a:solidFill>
              <a:srgbClr val="585F6B"/>
            </a:solidFill>
            <a:prstDash val="solid"/>
          </a:ln>
        </p:spPr>
        <p:txBody>
          <a:bodyPr/>
          <a:lstStyle/>
          <a:p>
            <a:endParaRPr lang="en-US"/>
          </a:p>
        </p:txBody>
      </p:sp>
      <p:sp>
        <p:nvSpPr>
          <p:cNvPr id="6" name="Text 3"/>
          <p:cNvSpPr/>
          <p:nvPr/>
        </p:nvSpPr>
        <p:spPr>
          <a:xfrm>
            <a:off x="995243" y="3379827"/>
            <a:ext cx="2774037"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The Common Assumption</a:t>
            </a:r>
            <a:endParaRPr lang="en-US" sz="1750" dirty="0"/>
          </a:p>
        </p:txBody>
      </p:sp>
      <p:sp>
        <p:nvSpPr>
          <p:cNvPr id="7" name="Text 4"/>
          <p:cNvSpPr/>
          <p:nvPr/>
        </p:nvSpPr>
        <p:spPr>
          <a:xfrm>
            <a:off x="995243" y="3819525"/>
            <a:ext cx="3157418" cy="1357313"/>
          </a:xfrm>
          <a:prstGeom prst="rect">
            <a:avLst/>
          </a:prstGeom>
          <a:noFill/>
          <a:ln/>
        </p:spPr>
        <p:txBody>
          <a:bodyPr wrap="squar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Businesses often treat automation and AI as separate choices — as if adopting one means excluding the other. This creates unnecessary confusion when planning workflows.</a:t>
            </a:r>
            <a:endParaRPr lang="en-US" sz="1400" dirty="0"/>
          </a:p>
        </p:txBody>
      </p:sp>
      <p:sp>
        <p:nvSpPr>
          <p:cNvPr id="8" name="Shape 5"/>
          <p:cNvSpPr/>
          <p:nvPr/>
        </p:nvSpPr>
        <p:spPr>
          <a:xfrm>
            <a:off x="4797504" y="3178373"/>
            <a:ext cx="3560326" cy="2697123"/>
          </a:xfrm>
          <a:prstGeom prst="roundRect">
            <a:avLst>
              <a:gd name="adj" fmla="val 993"/>
            </a:avLst>
          </a:prstGeom>
          <a:solidFill>
            <a:srgbClr val="3F4652"/>
          </a:solidFill>
          <a:ln/>
        </p:spPr>
        <p:txBody>
          <a:bodyPr/>
          <a:lstStyle/>
          <a:p>
            <a:endParaRPr lang="en-US"/>
          </a:p>
        </p:txBody>
      </p:sp>
      <p:sp>
        <p:nvSpPr>
          <p:cNvPr id="9" name="Text 6"/>
          <p:cNvSpPr/>
          <p:nvPr/>
        </p:nvSpPr>
        <p:spPr>
          <a:xfrm>
            <a:off x="4976098" y="3356967"/>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The Reality</a:t>
            </a:r>
            <a:endParaRPr lang="en-US" sz="1750" dirty="0"/>
          </a:p>
        </p:txBody>
      </p:sp>
      <p:sp>
        <p:nvSpPr>
          <p:cNvPr id="10" name="Text 7"/>
          <p:cNvSpPr/>
          <p:nvPr/>
        </p:nvSpPr>
        <p:spPr>
          <a:xfrm>
            <a:off x="4976098" y="3796665"/>
            <a:ext cx="3203138" cy="1900238"/>
          </a:xfrm>
          <a:prstGeom prst="rect">
            <a:avLst/>
          </a:prstGeom>
          <a:noFill/>
          <a:ln/>
        </p:spPr>
        <p:txBody>
          <a:bodyPr wrap="squar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AI is frequently a node or component within an automation workflow. Tools like n8n, Make, and Zapier all support AI nodes — meaning your automation can trigger, process, and act, with AI handling the steps that require reasoning or interpretation.</a:t>
            </a:r>
            <a:endParaRPr lang="en-US" sz="1400" dirty="0"/>
          </a:p>
        </p:txBody>
      </p:sp>
      <p:sp>
        <p:nvSpPr>
          <p:cNvPr id="11" name="Shape 8"/>
          <p:cNvSpPr/>
          <p:nvPr/>
        </p:nvSpPr>
        <p:spPr>
          <a:xfrm>
            <a:off x="793790" y="6237208"/>
            <a:ext cx="7556421" cy="1253728"/>
          </a:xfrm>
          <a:prstGeom prst="roundRect">
            <a:avLst>
              <a:gd name="adj" fmla="val 2137"/>
            </a:avLst>
          </a:prstGeom>
          <a:solidFill>
            <a:srgbClr val="082545"/>
          </a:solidFill>
          <a:ln/>
        </p:spPr>
        <p:txBody>
          <a:bodyPr/>
          <a:lstStyle/>
          <a:p>
            <a:endParaRPr lang="en-US"/>
          </a:p>
        </p:txBody>
      </p:sp>
      <p:pic>
        <p:nvPicPr>
          <p:cNvPr id="12" name="Image 1" descr="preencoded.png"/>
          <p:cNvPicPr>
            <a:picLocks noChangeAspect="1"/>
          </p:cNvPicPr>
          <p:nvPr/>
        </p:nvPicPr>
        <p:blipFill>
          <a:blip r:embed="rId4"/>
          <a:stretch>
            <a:fillRect/>
          </a:stretch>
        </p:blipFill>
        <p:spPr>
          <a:xfrm>
            <a:off x="972383" y="6494621"/>
            <a:ext cx="223242" cy="178594"/>
          </a:xfrm>
          <a:prstGeom prst="rect">
            <a:avLst/>
          </a:prstGeom>
        </p:spPr>
      </p:pic>
      <p:sp>
        <p:nvSpPr>
          <p:cNvPr id="13" name="Text 9"/>
          <p:cNvSpPr/>
          <p:nvPr/>
        </p:nvSpPr>
        <p:spPr>
          <a:xfrm>
            <a:off x="1374219" y="6442591"/>
            <a:ext cx="6797397" cy="814388"/>
          </a:xfrm>
          <a:prstGeom prst="rect">
            <a:avLst/>
          </a:prstGeom>
          <a:noFill/>
          <a:ln/>
        </p:spPr>
        <p:txBody>
          <a:bodyPr wrap="square" lIns="0" tIns="0" rIns="0" bIns="0" rtlCol="0" anchor="t"/>
          <a:lstStyle/>
          <a:p>
            <a:pPr marL="0" indent="0" algn="l">
              <a:lnSpc>
                <a:spcPts val="2100"/>
              </a:lnSpc>
              <a:buNone/>
            </a:pPr>
            <a:r>
              <a:rPr lang="en-US" sz="1400" dirty="0">
                <a:solidFill>
                  <a:srgbClr val="FFFFFF"/>
                </a:solidFill>
                <a:latin typeface="Roboto" pitchFamily="34" charset="0"/>
                <a:ea typeface="Roboto" pitchFamily="34" charset="-122"/>
                <a:cs typeface="Roboto" pitchFamily="34" charset="-120"/>
              </a:rPr>
              <a:t>Think of it this way: automation is the pipeline. AI is one of the tools that runs inside it. A workflow can be 90% automated rules with a single AI step for classification, extraction, or generation — and that's perfectly by design.</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9165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76B9FF"/>
                </a:solidFill>
                <a:latin typeface="Roboto Slab" pitchFamily="34" charset="0"/>
                <a:ea typeface="Roboto Slab" pitchFamily="34" charset="-122"/>
                <a:cs typeface="Roboto Slab" pitchFamily="34" charset="-120"/>
              </a:rPr>
              <a:t>Chapter 1 of 3</a:t>
            </a:r>
            <a:endParaRPr lang="en-US" sz="1950" dirty="0"/>
          </a:p>
        </p:txBody>
      </p:sp>
      <p:sp>
        <p:nvSpPr>
          <p:cNvPr id="4" name="Text 1"/>
          <p:cNvSpPr/>
          <p:nvPr/>
        </p:nvSpPr>
        <p:spPr>
          <a:xfrm>
            <a:off x="6280190" y="3524369"/>
            <a:ext cx="6848356" cy="855821"/>
          </a:xfrm>
          <a:prstGeom prst="rect">
            <a:avLst/>
          </a:prstGeom>
          <a:noFill/>
          <a:ln/>
        </p:spPr>
        <p:txBody>
          <a:bodyPr wrap="none" lIns="0" tIns="0" rIns="0" bIns="0" rtlCol="0" anchor="t"/>
          <a:lstStyle/>
          <a:p>
            <a:pPr marL="0" indent="0" algn="l">
              <a:lnSpc>
                <a:spcPts val="6700"/>
              </a:lnSpc>
              <a:buNone/>
            </a:pPr>
            <a:r>
              <a:rPr lang="en-US" sz="5350" dirty="0">
                <a:solidFill>
                  <a:srgbClr val="76B9FF"/>
                </a:solidFill>
                <a:latin typeface="Roboto Slab" pitchFamily="34" charset="0"/>
                <a:ea typeface="Roboto Slab" pitchFamily="34" charset="-122"/>
                <a:cs typeface="Roboto Slab" pitchFamily="34" charset="-120"/>
              </a:rPr>
              <a:t>What Is Automation?</a:t>
            </a:r>
            <a:endParaRPr lang="en-US" sz="5350" dirty="0"/>
          </a:p>
        </p:txBody>
      </p:sp>
      <p:sp>
        <p:nvSpPr>
          <p:cNvPr id="5" name="Text 2"/>
          <p:cNvSpPr/>
          <p:nvPr/>
        </p:nvSpPr>
        <p:spPr>
          <a:xfrm>
            <a:off x="6280190" y="4677847"/>
            <a:ext cx="7556421" cy="635079"/>
          </a:xfrm>
          <a:prstGeom prst="rect">
            <a:avLst/>
          </a:prstGeom>
          <a:noFill/>
          <a:ln/>
        </p:spPr>
        <p:txBody>
          <a:bodyPr wrap="square" lIns="0" tIns="0" rIns="0" bIns="0" rtlCol="0" anchor="t"/>
          <a:lstStyle/>
          <a:p>
            <a:pPr marL="0" indent="0" algn="l">
              <a:lnSpc>
                <a:spcPts val="2500"/>
              </a:lnSpc>
              <a:buNone/>
            </a:pPr>
            <a:r>
              <a:rPr lang="en-US" sz="1550" b="1" dirty="0">
                <a:solidFill>
                  <a:srgbClr val="66A8EE"/>
                </a:solidFill>
                <a:latin typeface="Roboto" pitchFamily="34" charset="0"/>
                <a:ea typeface="Roboto" pitchFamily="34" charset="-122"/>
                <a:cs typeface="Roboto" pitchFamily="34" charset="-120"/>
              </a:rPr>
              <a:t>Rule-based execution. Deterministic. Reliable. Fast.</a:t>
            </a:r>
            <a:r>
              <a:rPr lang="en-US" sz="1550" dirty="0">
                <a:solidFill>
                  <a:srgbClr val="D6E5EF"/>
                </a:solidFill>
                <a:latin typeface="Roboto" pitchFamily="34" charset="0"/>
                <a:ea typeface="Roboto" pitchFamily="34" charset="-122"/>
                <a:cs typeface="Roboto" pitchFamily="34" charset="-120"/>
              </a:rPr>
              <a:t> Automation is the workhorse most businesses already need and underutilize.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7956" y="555069"/>
            <a:ext cx="9950053" cy="584835"/>
          </a:xfrm>
          <a:prstGeom prst="rect">
            <a:avLst/>
          </a:prstGeom>
          <a:noFill/>
          <a:ln/>
        </p:spPr>
        <p:txBody>
          <a:bodyPr wrap="none" lIns="0" tIns="0" rIns="0" bIns="0" rtlCol="0" anchor="t"/>
          <a:lstStyle/>
          <a:p>
            <a:pPr marL="0" indent="0" algn="l">
              <a:lnSpc>
                <a:spcPts val="4600"/>
              </a:lnSpc>
              <a:buNone/>
            </a:pPr>
            <a:r>
              <a:rPr lang="en-US" sz="3650" dirty="0">
                <a:solidFill>
                  <a:srgbClr val="76B9FF"/>
                </a:solidFill>
                <a:latin typeface="Roboto Slab" pitchFamily="34" charset="0"/>
                <a:ea typeface="Roboto Slab" pitchFamily="34" charset="-122"/>
                <a:cs typeface="Roboto Slab" pitchFamily="34" charset="-120"/>
              </a:rPr>
              <a:t>Automation: Rule-Based Execution at Its Best</a:t>
            </a:r>
            <a:endParaRPr lang="en-US" sz="3650" dirty="0"/>
          </a:p>
        </p:txBody>
      </p:sp>
      <p:sp>
        <p:nvSpPr>
          <p:cNvPr id="3" name="Text 1"/>
          <p:cNvSpPr/>
          <p:nvPr/>
        </p:nvSpPr>
        <p:spPr>
          <a:xfrm>
            <a:off x="787956" y="1581031"/>
            <a:ext cx="2339459" cy="292418"/>
          </a:xfrm>
          <a:prstGeom prst="rect">
            <a:avLst/>
          </a:prstGeom>
          <a:noFill/>
          <a:ln/>
        </p:spPr>
        <p:txBody>
          <a:bodyPr wrap="none" lIns="0" tIns="0" rIns="0" bIns="0" rtlCol="0" anchor="t"/>
          <a:lstStyle/>
          <a:p>
            <a:pPr marL="0" indent="0" algn="l">
              <a:lnSpc>
                <a:spcPts val="2300"/>
              </a:lnSpc>
              <a:buNone/>
            </a:pPr>
            <a:r>
              <a:rPr lang="en-US" sz="1800" dirty="0">
                <a:solidFill>
                  <a:srgbClr val="76B9FF"/>
                </a:solidFill>
                <a:latin typeface="Roboto Slab" pitchFamily="34" charset="0"/>
                <a:ea typeface="Roboto Slab" pitchFamily="34" charset="-122"/>
                <a:cs typeface="Roboto Slab" pitchFamily="34" charset="-120"/>
              </a:rPr>
              <a:t>Core Characteristics</a:t>
            </a:r>
            <a:endParaRPr lang="en-US" sz="180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8083" y="2077760"/>
            <a:ext cx="280630" cy="280630"/>
          </a:xfrm>
          <a:prstGeom prst="rect">
            <a:avLst/>
          </a:prstGeom>
        </p:spPr>
      </p:pic>
      <p:sp>
        <p:nvSpPr>
          <p:cNvPr id="5" name="Text 2"/>
          <p:cNvSpPr/>
          <p:nvPr/>
        </p:nvSpPr>
        <p:spPr>
          <a:xfrm>
            <a:off x="1396008" y="2071926"/>
            <a:ext cx="2339459" cy="292418"/>
          </a:xfrm>
          <a:prstGeom prst="rect">
            <a:avLst/>
          </a:prstGeom>
          <a:noFill/>
          <a:ln/>
        </p:spPr>
        <p:txBody>
          <a:bodyPr wrap="none" lIns="0" tIns="0" rIns="0" bIns="0" rtlCol="0" anchor="t"/>
          <a:lstStyle/>
          <a:p>
            <a:pPr marL="0" indent="0" algn="l">
              <a:lnSpc>
                <a:spcPts val="2300"/>
              </a:lnSpc>
              <a:buNone/>
            </a:pPr>
            <a:r>
              <a:rPr lang="en-US" sz="1800" dirty="0">
                <a:solidFill>
                  <a:srgbClr val="D6E5EF"/>
                </a:solidFill>
                <a:latin typeface="Roboto Slab" pitchFamily="34" charset="0"/>
                <a:ea typeface="Roboto Slab" pitchFamily="34" charset="-122"/>
                <a:cs typeface="Roboto Slab" pitchFamily="34" charset="-120"/>
              </a:rPr>
              <a:t>Deterministic</a:t>
            </a:r>
            <a:endParaRPr lang="en-US" sz="1800" dirty="0"/>
          </a:p>
        </p:txBody>
      </p:sp>
      <p:sp>
        <p:nvSpPr>
          <p:cNvPr id="6" name="Text 3"/>
          <p:cNvSpPr/>
          <p:nvPr/>
        </p:nvSpPr>
        <p:spPr>
          <a:xfrm>
            <a:off x="1396008" y="2540794"/>
            <a:ext cx="5690949" cy="581739"/>
          </a:xfrm>
          <a:prstGeom prst="rect">
            <a:avLst/>
          </a:prstGeom>
          <a:noFill/>
          <a:ln/>
        </p:spPr>
        <p:txBody>
          <a:bodyPr wrap="square" lIns="0" tIns="0" rIns="0" bIns="0" rtlCol="0" anchor="t"/>
          <a:lstStyle/>
          <a:p>
            <a:pPr marL="0" indent="0" algn="l">
              <a:lnSpc>
                <a:spcPts val="2250"/>
              </a:lnSpc>
              <a:buNone/>
            </a:pPr>
            <a:r>
              <a:rPr lang="en-US" sz="1450" dirty="0">
                <a:solidFill>
                  <a:srgbClr val="D6E5EF"/>
                </a:solidFill>
                <a:latin typeface="Roboto" pitchFamily="34" charset="0"/>
                <a:ea typeface="Roboto" pitchFamily="34" charset="-122"/>
                <a:cs typeface="Roboto" pitchFamily="34" charset="-120"/>
              </a:rPr>
              <a:t>Same input always produces the same output — no variance, no surprises.</a:t>
            </a:r>
            <a:endParaRPr lang="en-US" sz="14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8083" y="3481268"/>
            <a:ext cx="280630" cy="280630"/>
          </a:xfrm>
          <a:prstGeom prst="rect">
            <a:avLst/>
          </a:prstGeom>
        </p:spPr>
      </p:pic>
      <p:sp>
        <p:nvSpPr>
          <p:cNvPr id="8" name="Text 4"/>
          <p:cNvSpPr/>
          <p:nvPr/>
        </p:nvSpPr>
        <p:spPr>
          <a:xfrm>
            <a:off x="1396008" y="3475434"/>
            <a:ext cx="2339459" cy="292418"/>
          </a:xfrm>
          <a:prstGeom prst="rect">
            <a:avLst/>
          </a:prstGeom>
          <a:noFill/>
          <a:ln/>
        </p:spPr>
        <p:txBody>
          <a:bodyPr wrap="none" lIns="0" tIns="0" rIns="0" bIns="0" rtlCol="0" anchor="t"/>
          <a:lstStyle/>
          <a:p>
            <a:pPr marL="0" indent="0" algn="l">
              <a:lnSpc>
                <a:spcPts val="2300"/>
              </a:lnSpc>
              <a:buNone/>
            </a:pPr>
            <a:r>
              <a:rPr lang="en-US" sz="1800" dirty="0">
                <a:solidFill>
                  <a:srgbClr val="D6E5EF"/>
                </a:solidFill>
                <a:latin typeface="Roboto Slab" pitchFamily="34" charset="0"/>
                <a:ea typeface="Roboto Slab" pitchFamily="34" charset="-122"/>
                <a:cs typeface="Roboto Slab" pitchFamily="34" charset="-120"/>
              </a:rPr>
              <a:t>Fast &amp; Predictable</a:t>
            </a:r>
            <a:endParaRPr lang="en-US" sz="1800" dirty="0"/>
          </a:p>
        </p:txBody>
      </p:sp>
      <p:sp>
        <p:nvSpPr>
          <p:cNvPr id="9" name="Text 5"/>
          <p:cNvSpPr/>
          <p:nvPr/>
        </p:nvSpPr>
        <p:spPr>
          <a:xfrm>
            <a:off x="1396008" y="3944303"/>
            <a:ext cx="5690949" cy="581739"/>
          </a:xfrm>
          <a:prstGeom prst="rect">
            <a:avLst/>
          </a:prstGeom>
          <a:noFill/>
          <a:ln/>
        </p:spPr>
        <p:txBody>
          <a:bodyPr wrap="square" lIns="0" tIns="0" rIns="0" bIns="0" rtlCol="0" anchor="t"/>
          <a:lstStyle/>
          <a:p>
            <a:pPr marL="0" indent="0" algn="l">
              <a:lnSpc>
                <a:spcPts val="2250"/>
              </a:lnSpc>
              <a:buNone/>
            </a:pPr>
            <a:r>
              <a:rPr lang="en-US" sz="1450" dirty="0">
                <a:solidFill>
                  <a:srgbClr val="D6E5EF"/>
                </a:solidFill>
                <a:latin typeface="Roboto" pitchFamily="34" charset="0"/>
                <a:ea typeface="Roboto" pitchFamily="34" charset="-122"/>
                <a:cs typeface="Roboto" pitchFamily="34" charset="-120"/>
              </a:rPr>
              <a:t>Executes at machine speed with no latency introduced by probabilistic processing.</a:t>
            </a:r>
            <a:endParaRPr lang="en-US" sz="14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8083" y="4884777"/>
            <a:ext cx="280630" cy="280630"/>
          </a:xfrm>
          <a:prstGeom prst="rect">
            <a:avLst/>
          </a:prstGeom>
        </p:spPr>
      </p:pic>
      <p:sp>
        <p:nvSpPr>
          <p:cNvPr id="11" name="Text 6"/>
          <p:cNvSpPr/>
          <p:nvPr/>
        </p:nvSpPr>
        <p:spPr>
          <a:xfrm>
            <a:off x="1396008" y="4878943"/>
            <a:ext cx="2339459" cy="292418"/>
          </a:xfrm>
          <a:prstGeom prst="rect">
            <a:avLst/>
          </a:prstGeom>
          <a:noFill/>
          <a:ln/>
        </p:spPr>
        <p:txBody>
          <a:bodyPr wrap="none" lIns="0" tIns="0" rIns="0" bIns="0" rtlCol="0" anchor="t"/>
          <a:lstStyle/>
          <a:p>
            <a:pPr marL="0" indent="0" algn="l">
              <a:lnSpc>
                <a:spcPts val="2300"/>
              </a:lnSpc>
              <a:buNone/>
            </a:pPr>
            <a:r>
              <a:rPr lang="en-US" sz="1800" dirty="0">
                <a:solidFill>
                  <a:srgbClr val="D6E5EF"/>
                </a:solidFill>
                <a:latin typeface="Roboto Slab" pitchFamily="34" charset="0"/>
                <a:ea typeface="Roboto Slab" pitchFamily="34" charset="-122"/>
                <a:cs typeface="Roboto Slab" pitchFamily="34" charset="-120"/>
              </a:rPr>
              <a:t>Low Cost</a:t>
            </a:r>
            <a:endParaRPr lang="en-US" sz="1800" dirty="0"/>
          </a:p>
        </p:txBody>
      </p:sp>
      <p:sp>
        <p:nvSpPr>
          <p:cNvPr id="12" name="Text 7"/>
          <p:cNvSpPr/>
          <p:nvPr/>
        </p:nvSpPr>
        <p:spPr>
          <a:xfrm>
            <a:off x="1396008" y="5347811"/>
            <a:ext cx="5690949" cy="1163479"/>
          </a:xfrm>
          <a:prstGeom prst="rect">
            <a:avLst/>
          </a:prstGeom>
          <a:noFill/>
          <a:ln/>
        </p:spPr>
        <p:txBody>
          <a:bodyPr wrap="square" lIns="0" tIns="0" rIns="0" bIns="0" rtlCol="0" anchor="t"/>
          <a:lstStyle/>
          <a:p>
            <a:pPr marL="0" indent="0" algn="l">
              <a:lnSpc>
                <a:spcPts val="2250"/>
              </a:lnSpc>
              <a:buNone/>
            </a:pPr>
            <a:r>
              <a:rPr lang="en-US" sz="1450" dirty="0">
                <a:solidFill>
                  <a:srgbClr val="D6E5EF"/>
                </a:solidFill>
                <a:latin typeface="Roboto" pitchFamily="34" charset="0"/>
                <a:ea typeface="Roboto" pitchFamily="34" charset="-122"/>
                <a:cs typeface="Roboto" pitchFamily="34" charset="-120"/>
              </a:rPr>
              <a:t>Efficient to build and scale — pure automation runs on predictable compute with no per-inference costs. Hybrid workflows that include AI nodes will have additional costs, but these are typically far less than equivalent manual effort.</a:t>
            </a:r>
            <a:endParaRPr lang="en-US" sz="1450" dirty="0"/>
          </a:p>
        </p:txBody>
      </p:sp>
      <p:sp>
        <p:nvSpPr>
          <p:cNvPr id="13" name="Text 8"/>
          <p:cNvSpPr/>
          <p:nvPr/>
        </p:nvSpPr>
        <p:spPr>
          <a:xfrm>
            <a:off x="7551063" y="1581031"/>
            <a:ext cx="2339459" cy="292418"/>
          </a:xfrm>
          <a:prstGeom prst="rect">
            <a:avLst/>
          </a:prstGeom>
          <a:noFill/>
          <a:ln/>
        </p:spPr>
        <p:txBody>
          <a:bodyPr wrap="none" lIns="0" tIns="0" rIns="0" bIns="0" rtlCol="0" anchor="t"/>
          <a:lstStyle/>
          <a:p>
            <a:pPr marL="0" indent="0" algn="l">
              <a:lnSpc>
                <a:spcPts val="2300"/>
              </a:lnSpc>
              <a:buNone/>
            </a:pPr>
            <a:r>
              <a:rPr lang="en-US" sz="1800" dirty="0">
                <a:solidFill>
                  <a:srgbClr val="76B9FF"/>
                </a:solidFill>
                <a:latin typeface="Roboto Slab" pitchFamily="34" charset="0"/>
                <a:ea typeface="Roboto Slab" pitchFamily="34" charset="-122"/>
                <a:cs typeface="Roboto Slab" pitchFamily="34" charset="-120"/>
              </a:rPr>
              <a:t>Real Examples</a:t>
            </a:r>
            <a:endParaRPr lang="en-US" sz="1800" dirty="0"/>
          </a:p>
        </p:txBody>
      </p:sp>
      <p:sp>
        <p:nvSpPr>
          <p:cNvPr id="14" name="Shape 9"/>
          <p:cNvSpPr/>
          <p:nvPr/>
        </p:nvSpPr>
        <p:spPr>
          <a:xfrm>
            <a:off x="7551063" y="2071926"/>
            <a:ext cx="3061216" cy="2589728"/>
          </a:xfrm>
          <a:prstGeom prst="roundRect">
            <a:avLst>
              <a:gd name="adj" fmla="val 1084"/>
            </a:avLst>
          </a:prstGeom>
          <a:solidFill>
            <a:srgbClr val="3F4652"/>
          </a:solidFill>
          <a:ln/>
        </p:spPr>
        <p:txBody>
          <a:bodyPr/>
          <a:lstStyle/>
          <a:p>
            <a:endParaRPr lang="en-US"/>
          </a:p>
        </p:txBody>
      </p:sp>
      <p:sp>
        <p:nvSpPr>
          <p:cNvPr id="15" name="Text 10"/>
          <p:cNvSpPr/>
          <p:nvPr/>
        </p:nvSpPr>
        <p:spPr>
          <a:xfrm>
            <a:off x="7738110" y="2258973"/>
            <a:ext cx="2687122" cy="584835"/>
          </a:xfrm>
          <a:prstGeom prst="rect">
            <a:avLst/>
          </a:prstGeom>
          <a:noFill/>
          <a:ln/>
        </p:spPr>
        <p:txBody>
          <a:bodyPr wrap="square" lIns="0" tIns="0" rIns="0" bIns="0" rtlCol="0" anchor="t"/>
          <a:lstStyle/>
          <a:p>
            <a:pPr marL="0" indent="0" algn="l">
              <a:lnSpc>
                <a:spcPts val="2300"/>
              </a:lnSpc>
              <a:buNone/>
            </a:pPr>
            <a:r>
              <a:rPr lang="en-US" sz="1800" dirty="0">
                <a:solidFill>
                  <a:srgbClr val="D6E5EF"/>
                </a:solidFill>
                <a:latin typeface="Roboto Slab" pitchFamily="34" charset="0"/>
                <a:ea typeface="Roboto Slab" pitchFamily="34" charset="-122"/>
                <a:cs typeface="Roboto Slab" pitchFamily="34" charset="-120"/>
              </a:rPr>
              <a:t>Form Submission Trigger</a:t>
            </a:r>
            <a:endParaRPr lang="en-US" sz="1800" dirty="0"/>
          </a:p>
        </p:txBody>
      </p:sp>
      <p:sp>
        <p:nvSpPr>
          <p:cNvPr id="16" name="Text 11"/>
          <p:cNvSpPr/>
          <p:nvPr/>
        </p:nvSpPr>
        <p:spPr>
          <a:xfrm>
            <a:off x="7738110" y="3020258"/>
            <a:ext cx="2687122" cy="1454348"/>
          </a:xfrm>
          <a:prstGeom prst="rect">
            <a:avLst/>
          </a:prstGeom>
          <a:noFill/>
          <a:ln/>
        </p:spPr>
        <p:txBody>
          <a:bodyPr wrap="square" lIns="0" tIns="0" rIns="0" bIns="0" rtlCol="0" anchor="t"/>
          <a:lstStyle/>
          <a:p>
            <a:pPr marL="0" indent="0" algn="l">
              <a:lnSpc>
                <a:spcPts val="2250"/>
              </a:lnSpc>
              <a:buNone/>
            </a:pPr>
            <a:r>
              <a:rPr lang="en-US" sz="1450" dirty="0">
                <a:solidFill>
                  <a:srgbClr val="D6E5EF"/>
                </a:solidFill>
                <a:latin typeface="Roboto" pitchFamily="34" charset="0"/>
                <a:ea typeface="Roboto" pitchFamily="34" charset="-122"/>
                <a:cs typeface="Roboto" pitchFamily="34" charset="-120"/>
              </a:rPr>
              <a:t>When a form is submitted → validate fields, create a CRM record, and notify the right team. Zero ambiguity, zero judgment needed.</a:t>
            </a:r>
            <a:endParaRPr lang="en-US" sz="1450" dirty="0"/>
          </a:p>
        </p:txBody>
      </p:sp>
      <p:sp>
        <p:nvSpPr>
          <p:cNvPr id="17" name="Shape 12"/>
          <p:cNvSpPr/>
          <p:nvPr/>
        </p:nvSpPr>
        <p:spPr>
          <a:xfrm>
            <a:off x="10788729" y="2071926"/>
            <a:ext cx="3061335" cy="2589728"/>
          </a:xfrm>
          <a:prstGeom prst="roundRect">
            <a:avLst>
              <a:gd name="adj" fmla="val 1084"/>
            </a:avLst>
          </a:prstGeom>
          <a:solidFill>
            <a:srgbClr val="3F4652"/>
          </a:solidFill>
          <a:ln/>
        </p:spPr>
        <p:txBody>
          <a:bodyPr/>
          <a:lstStyle/>
          <a:p>
            <a:endParaRPr lang="en-US"/>
          </a:p>
        </p:txBody>
      </p:sp>
      <p:sp>
        <p:nvSpPr>
          <p:cNvPr id="18" name="Text 13"/>
          <p:cNvSpPr/>
          <p:nvPr/>
        </p:nvSpPr>
        <p:spPr>
          <a:xfrm>
            <a:off x="10975777" y="2258973"/>
            <a:ext cx="2339459" cy="292418"/>
          </a:xfrm>
          <a:prstGeom prst="rect">
            <a:avLst/>
          </a:prstGeom>
          <a:noFill/>
          <a:ln/>
        </p:spPr>
        <p:txBody>
          <a:bodyPr wrap="none" lIns="0" tIns="0" rIns="0" bIns="0" rtlCol="0" anchor="t"/>
          <a:lstStyle/>
          <a:p>
            <a:pPr marL="0" indent="0" algn="l">
              <a:lnSpc>
                <a:spcPts val="2300"/>
              </a:lnSpc>
              <a:buNone/>
            </a:pPr>
            <a:r>
              <a:rPr lang="en-US" sz="1800" dirty="0">
                <a:solidFill>
                  <a:srgbClr val="D6E5EF"/>
                </a:solidFill>
                <a:latin typeface="Roboto Slab" pitchFamily="34" charset="0"/>
                <a:ea typeface="Roboto Slab" pitchFamily="34" charset="-122"/>
                <a:cs typeface="Roboto Slab" pitchFamily="34" charset="-120"/>
              </a:rPr>
              <a:t>Data Sync</a:t>
            </a:r>
            <a:endParaRPr lang="en-US" sz="1800" dirty="0"/>
          </a:p>
        </p:txBody>
      </p:sp>
      <p:sp>
        <p:nvSpPr>
          <p:cNvPr id="19" name="Text 14"/>
          <p:cNvSpPr/>
          <p:nvPr/>
        </p:nvSpPr>
        <p:spPr>
          <a:xfrm>
            <a:off x="10975777" y="2727841"/>
            <a:ext cx="2687241" cy="872609"/>
          </a:xfrm>
          <a:prstGeom prst="rect">
            <a:avLst/>
          </a:prstGeom>
          <a:noFill/>
          <a:ln/>
        </p:spPr>
        <p:txBody>
          <a:bodyPr wrap="square" lIns="0" tIns="0" rIns="0" bIns="0" rtlCol="0" anchor="t"/>
          <a:lstStyle/>
          <a:p>
            <a:pPr marL="0" indent="0" algn="l">
              <a:lnSpc>
                <a:spcPts val="2250"/>
              </a:lnSpc>
              <a:buNone/>
            </a:pPr>
            <a:r>
              <a:rPr lang="en-US" sz="1450" dirty="0">
                <a:solidFill>
                  <a:srgbClr val="D6E5EF"/>
                </a:solidFill>
                <a:latin typeface="Roboto" pitchFamily="34" charset="0"/>
                <a:ea typeface="Roboto" pitchFamily="34" charset="-122"/>
                <a:cs typeface="Roboto" pitchFamily="34" charset="-120"/>
              </a:rPr>
              <a:t>Move structured data between systems on a schedule or event trigger.</a:t>
            </a:r>
            <a:endParaRPr lang="en-US" sz="1450" dirty="0"/>
          </a:p>
        </p:txBody>
      </p:sp>
      <p:sp>
        <p:nvSpPr>
          <p:cNvPr id="20" name="Shape 15"/>
          <p:cNvSpPr/>
          <p:nvPr/>
        </p:nvSpPr>
        <p:spPr>
          <a:xfrm>
            <a:off x="7551063" y="4838105"/>
            <a:ext cx="6299002" cy="1424702"/>
          </a:xfrm>
          <a:prstGeom prst="roundRect">
            <a:avLst>
              <a:gd name="adj" fmla="val 1971"/>
            </a:avLst>
          </a:prstGeom>
          <a:solidFill>
            <a:srgbClr val="3F4652"/>
          </a:solidFill>
          <a:ln/>
        </p:spPr>
        <p:txBody>
          <a:bodyPr/>
          <a:lstStyle/>
          <a:p>
            <a:endParaRPr lang="en-US"/>
          </a:p>
        </p:txBody>
      </p:sp>
      <p:sp>
        <p:nvSpPr>
          <p:cNvPr id="21" name="Text 16"/>
          <p:cNvSpPr/>
          <p:nvPr/>
        </p:nvSpPr>
        <p:spPr>
          <a:xfrm>
            <a:off x="7738110" y="5025152"/>
            <a:ext cx="2339459" cy="292418"/>
          </a:xfrm>
          <a:prstGeom prst="rect">
            <a:avLst/>
          </a:prstGeom>
          <a:noFill/>
          <a:ln/>
        </p:spPr>
        <p:txBody>
          <a:bodyPr wrap="none" lIns="0" tIns="0" rIns="0" bIns="0" rtlCol="0" anchor="t"/>
          <a:lstStyle/>
          <a:p>
            <a:pPr marL="0" indent="0" algn="l">
              <a:lnSpc>
                <a:spcPts val="2300"/>
              </a:lnSpc>
              <a:buNone/>
            </a:pPr>
            <a:r>
              <a:rPr lang="en-US" sz="1800" dirty="0">
                <a:solidFill>
                  <a:srgbClr val="D6E5EF"/>
                </a:solidFill>
                <a:latin typeface="Roboto Slab" pitchFamily="34" charset="0"/>
                <a:ea typeface="Roboto Slab" pitchFamily="34" charset="-122"/>
                <a:cs typeface="Roboto Slab" pitchFamily="34" charset="-120"/>
              </a:rPr>
              <a:t>Workflow Triggers</a:t>
            </a:r>
            <a:endParaRPr lang="en-US" sz="1800" dirty="0"/>
          </a:p>
        </p:txBody>
      </p:sp>
      <p:sp>
        <p:nvSpPr>
          <p:cNvPr id="22" name="Text 17"/>
          <p:cNvSpPr/>
          <p:nvPr/>
        </p:nvSpPr>
        <p:spPr>
          <a:xfrm>
            <a:off x="7738110" y="5494020"/>
            <a:ext cx="5924907" cy="581739"/>
          </a:xfrm>
          <a:prstGeom prst="rect">
            <a:avLst/>
          </a:prstGeom>
          <a:noFill/>
          <a:ln/>
        </p:spPr>
        <p:txBody>
          <a:bodyPr wrap="square" lIns="0" tIns="0" rIns="0" bIns="0" rtlCol="0" anchor="t"/>
          <a:lstStyle/>
          <a:p>
            <a:pPr marL="0" indent="0" algn="l">
              <a:lnSpc>
                <a:spcPts val="2250"/>
              </a:lnSpc>
              <a:buNone/>
            </a:pPr>
            <a:r>
              <a:rPr lang="en-US" sz="1450" dirty="0">
                <a:solidFill>
                  <a:srgbClr val="D6E5EF"/>
                </a:solidFill>
                <a:latin typeface="Roboto" pitchFamily="34" charset="0"/>
                <a:ea typeface="Roboto" pitchFamily="34" charset="-122"/>
                <a:cs typeface="Roboto" pitchFamily="34" charset="-120"/>
              </a:rPr>
              <a:t>Fire a downstream process when a condition is met — no human needed.</a:t>
            </a:r>
            <a:endParaRPr lang="en-US" sz="1450" dirty="0"/>
          </a:p>
        </p:txBody>
      </p:sp>
      <p:sp>
        <p:nvSpPr>
          <p:cNvPr id="23" name="Shape 18"/>
          <p:cNvSpPr/>
          <p:nvPr/>
        </p:nvSpPr>
        <p:spPr>
          <a:xfrm>
            <a:off x="787956" y="6908244"/>
            <a:ext cx="13054489" cy="766286"/>
          </a:xfrm>
          <a:prstGeom prst="roundRect">
            <a:avLst>
              <a:gd name="adj" fmla="val 3664"/>
            </a:avLst>
          </a:prstGeom>
          <a:solidFill>
            <a:srgbClr val="082545"/>
          </a:solidFill>
          <a:ln/>
        </p:spPr>
        <p:txBody>
          <a:bodyPr/>
          <a:lstStyle/>
          <a:p>
            <a:endParaRPr lang="en-US"/>
          </a:p>
        </p:txBody>
      </p:sp>
      <p:pic>
        <p:nvPicPr>
          <p:cNvPr id="24" name="Image 3" descr="preencoded.png"/>
          <p:cNvPicPr>
            <a:picLocks noChangeAspect="1"/>
          </p:cNvPicPr>
          <p:nvPr/>
        </p:nvPicPr>
        <p:blipFill>
          <a:blip r:embed="rId4"/>
          <a:stretch>
            <a:fillRect/>
          </a:stretch>
        </p:blipFill>
        <p:spPr>
          <a:xfrm>
            <a:off x="975003" y="7183993"/>
            <a:ext cx="233839" cy="187047"/>
          </a:xfrm>
          <a:prstGeom prst="rect">
            <a:avLst/>
          </a:prstGeom>
        </p:spPr>
      </p:pic>
      <p:sp>
        <p:nvSpPr>
          <p:cNvPr id="25" name="Text 19"/>
          <p:cNvSpPr/>
          <p:nvPr/>
        </p:nvSpPr>
        <p:spPr>
          <a:xfrm>
            <a:off x="1395889" y="7131368"/>
            <a:ext cx="12259508" cy="290870"/>
          </a:xfrm>
          <a:prstGeom prst="rect">
            <a:avLst/>
          </a:prstGeom>
          <a:noFill/>
          <a:ln/>
        </p:spPr>
        <p:txBody>
          <a:bodyPr wrap="none" lIns="0" tIns="0" rIns="0" bIns="0" rtlCol="0" anchor="t"/>
          <a:lstStyle/>
          <a:p>
            <a:pPr marL="0" indent="0" algn="l">
              <a:lnSpc>
                <a:spcPts val="2250"/>
              </a:lnSpc>
              <a:buNone/>
            </a:pPr>
            <a:r>
              <a:rPr lang="en-US" sz="1450" dirty="0">
                <a:solidFill>
                  <a:srgbClr val="FFFFFF"/>
                </a:solidFill>
                <a:latin typeface="Roboto" pitchFamily="34" charset="0"/>
                <a:ea typeface="Roboto" pitchFamily="34" charset="-122"/>
                <a:cs typeface="Roboto" pitchFamily="34" charset="-120"/>
              </a:rPr>
              <a:t>Automation removes repetitive work — not thinking. It doesn't interpret; it executes.</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9165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76B9FF"/>
                </a:solidFill>
                <a:latin typeface="Roboto Slab" pitchFamily="34" charset="0"/>
                <a:ea typeface="Roboto Slab" pitchFamily="34" charset="-122"/>
                <a:cs typeface="Roboto Slab" pitchFamily="34" charset="-120"/>
              </a:rPr>
              <a:t>Chapter 2 of 3</a:t>
            </a:r>
            <a:endParaRPr lang="en-US" sz="1950" dirty="0"/>
          </a:p>
        </p:txBody>
      </p:sp>
      <p:sp>
        <p:nvSpPr>
          <p:cNvPr id="4" name="Text 1"/>
          <p:cNvSpPr/>
          <p:nvPr/>
        </p:nvSpPr>
        <p:spPr>
          <a:xfrm>
            <a:off x="6280190" y="3524369"/>
            <a:ext cx="6847284" cy="855821"/>
          </a:xfrm>
          <a:prstGeom prst="rect">
            <a:avLst/>
          </a:prstGeom>
          <a:noFill/>
          <a:ln/>
        </p:spPr>
        <p:txBody>
          <a:bodyPr wrap="none" lIns="0" tIns="0" rIns="0" bIns="0" rtlCol="0" anchor="t"/>
          <a:lstStyle/>
          <a:p>
            <a:pPr marL="0" indent="0" algn="l">
              <a:lnSpc>
                <a:spcPts val="6700"/>
              </a:lnSpc>
              <a:buNone/>
            </a:pPr>
            <a:r>
              <a:rPr lang="en-US" sz="5350" dirty="0">
                <a:solidFill>
                  <a:srgbClr val="76B9FF"/>
                </a:solidFill>
                <a:latin typeface="Roboto Slab" pitchFamily="34" charset="0"/>
                <a:ea typeface="Roboto Slab" pitchFamily="34" charset="-122"/>
                <a:cs typeface="Roboto Slab" pitchFamily="34" charset="-120"/>
              </a:rPr>
              <a:t>What Is AI?</a:t>
            </a:r>
            <a:endParaRPr lang="en-US" sz="5350" dirty="0"/>
          </a:p>
        </p:txBody>
      </p:sp>
      <p:sp>
        <p:nvSpPr>
          <p:cNvPr id="5" name="Text 2"/>
          <p:cNvSpPr/>
          <p:nvPr/>
        </p:nvSpPr>
        <p:spPr>
          <a:xfrm>
            <a:off x="6280190" y="4677847"/>
            <a:ext cx="7556421" cy="635079"/>
          </a:xfrm>
          <a:prstGeom prst="rect">
            <a:avLst/>
          </a:prstGeom>
          <a:noFill/>
          <a:ln/>
        </p:spPr>
        <p:txBody>
          <a:bodyPr wrap="square" lIns="0" tIns="0" rIns="0" bIns="0" rtlCol="0" anchor="t"/>
          <a:lstStyle/>
          <a:p>
            <a:pPr marL="0" indent="0" algn="l">
              <a:lnSpc>
                <a:spcPts val="2500"/>
              </a:lnSpc>
              <a:buNone/>
            </a:pPr>
            <a:r>
              <a:rPr lang="en-US" sz="1550" b="1" dirty="0">
                <a:solidFill>
                  <a:srgbClr val="66A8EE"/>
                </a:solidFill>
                <a:latin typeface="Roboto" pitchFamily="34" charset="0"/>
                <a:ea typeface="Roboto" pitchFamily="34" charset="-122"/>
                <a:cs typeface="Roboto" pitchFamily="34" charset="-120"/>
              </a:rPr>
              <a:t>Probabilistic decision-making. Flexible. Powerful. Scalable.</a:t>
            </a:r>
            <a:r>
              <a:rPr lang="en-US" sz="1550" dirty="0">
                <a:solidFill>
                  <a:srgbClr val="D6E5EF"/>
                </a:solidFill>
                <a:latin typeface="Roboto" pitchFamily="34" charset="0"/>
                <a:ea typeface="Roboto" pitchFamily="34" charset="-122"/>
                <a:cs typeface="Roboto" pitchFamily="34" charset="-120"/>
              </a:rPr>
              <a:t> AI interprets language and context where rules break down.</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29603"/>
            <a:ext cx="8568928" cy="558165"/>
          </a:xfrm>
          <a:prstGeom prst="rect">
            <a:avLst/>
          </a:prstGeom>
          <a:noFill/>
          <a:ln/>
        </p:spPr>
        <p:txBody>
          <a:bodyPr wrap="none" lIns="0" tIns="0" rIns="0" bIns="0" rtlCol="0" anchor="t"/>
          <a:lstStyle/>
          <a:p>
            <a:pPr marL="0" indent="0" algn="l">
              <a:lnSpc>
                <a:spcPts val="4350"/>
              </a:lnSpc>
              <a:buNone/>
            </a:pPr>
            <a:r>
              <a:rPr lang="en-US" sz="3500" dirty="0">
                <a:solidFill>
                  <a:srgbClr val="76B9FF"/>
                </a:solidFill>
                <a:latin typeface="Roboto Slab" pitchFamily="34" charset="0"/>
                <a:ea typeface="Roboto Slab" pitchFamily="34" charset="-122"/>
                <a:cs typeface="Roboto Slab" pitchFamily="34" charset="-120"/>
              </a:rPr>
              <a:t>AI: Flexible, Scalable, and Context-Aware</a:t>
            </a:r>
            <a:endParaRPr lang="en-US" sz="3500" dirty="0"/>
          </a:p>
        </p:txBody>
      </p:sp>
      <p:sp>
        <p:nvSpPr>
          <p:cNvPr id="3" name="Text 1"/>
          <p:cNvSpPr/>
          <p:nvPr/>
        </p:nvSpPr>
        <p:spPr>
          <a:xfrm>
            <a:off x="793790" y="1589603"/>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76B9FF"/>
                </a:solidFill>
                <a:latin typeface="Roboto Slab" pitchFamily="34" charset="0"/>
                <a:ea typeface="Roboto Slab" pitchFamily="34" charset="-122"/>
                <a:cs typeface="Roboto Slab" pitchFamily="34" charset="-120"/>
              </a:rPr>
              <a:t>What AI Does Well</a:t>
            </a:r>
            <a:endParaRPr lang="en-US" sz="17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2049423"/>
            <a:ext cx="446484" cy="446484"/>
          </a:xfrm>
          <a:prstGeom prst="rect">
            <a:avLst/>
          </a:prstGeom>
        </p:spPr>
      </p:pic>
      <p:sp>
        <p:nvSpPr>
          <p:cNvPr id="5" name="Text 2"/>
          <p:cNvSpPr/>
          <p:nvPr/>
        </p:nvSpPr>
        <p:spPr>
          <a:xfrm>
            <a:off x="1441133" y="2049423"/>
            <a:ext cx="2546509"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Language Interpretation</a:t>
            </a:r>
            <a:endParaRPr lang="en-US" sz="1750" dirty="0"/>
          </a:p>
        </p:txBody>
      </p:sp>
      <p:sp>
        <p:nvSpPr>
          <p:cNvPr id="6" name="Text 3"/>
          <p:cNvSpPr/>
          <p:nvPr/>
        </p:nvSpPr>
        <p:spPr>
          <a:xfrm>
            <a:off x="1441133" y="2489121"/>
            <a:ext cx="5656183" cy="271463"/>
          </a:xfrm>
          <a:prstGeom prst="rect">
            <a:avLst/>
          </a:prstGeom>
          <a:noFill/>
          <a:ln/>
        </p:spPr>
        <p:txBody>
          <a:bodyPr wrap="non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Understands context, tone, and ambiguity that rules can't capture.</a:t>
            </a:r>
            <a:endParaRPr lang="en-US" sz="140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3790" y="3082052"/>
            <a:ext cx="446484" cy="446484"/>
          </a:xfrm>
          <a:prstGeom prst="rect">
            <a:avLst/>
          </a:prstGeom>
        </p:spPr>
      </p:pic>
      <p:sp>
        <p:nvSpPr>
          <p:cNvPr id="8" name="Text 4"/>
          <p:cNvSpPr/>
          <p:nvPr/>
        </p:nvSpPr>
        <p:spPr>
          <a:xfrm>
            <a:off x="1441133" y="3082052"/>
            <a:ext cx="2712363"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Content &amp; Summarization</a:t>
            </a:r>
            <a:endParaRPr lang="en-US" sz="1750" dirty="0"/>
          </a:p>
        </p:txBody>
      </p:sp>
      <p:sp>
        <p:nvSpPr>
          <p:cNvPr id="9" name="Text 5"/>
          <p:cNvSpPr/>
          <p:nvPr/>
        </p:nvSpPr>
        <p:spPr>
          <a:xfrm>
            <a:off x="1441133" y="3521750"/>
            <a:ext cx="5656183" cy="271463"/>
          </a:xfrm>
          <a:prstGeom prst="rect">
            <a:avLst/>
          </a:prstGeom>
          <a:noFill/>
          <a:ln/>
        </p:spPr>
        <p:txBody>
          <a:bodyPr wrap="non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Writes, condenses, and reformats unstructured text at scale.</a:t>
            </a:r>
            <a:endParaRPr lang="en-US" sz="140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790" y="4114681"/>
            <a:ext cx="446484" cy="446484"/>
          </a:xfrm>
          <a:prstGeom prst="rect">
            <a:avLst/>
          </a:prstGeom>
        </p:spPr>
      </p:pic>
      <p:sp>
        <p:nvSpPr>
          <p:cNvPr id="11" name="Text 6"/>
          <p:cNvSpPr/>
          <p:nvPr/>
        </p:nvSpPr>
        <p:spPr>
          <a:xfrm>
            <a:off x="1441133" y="4114681"/>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Meaning Extraction</a:t>
            </a:r>
            <a:endParaRPr lang="en-US" sz="1750" dirty="0"/>
          </a:p>
        </p:txBody>
      </p:sp>
      <p:sp>
        <p:nvSpPr>
          <p:cNvPr id="12" name="Text 7"/>
          <p:cNvSpPr/>
          <p:nvPr/>
        </p:nvSpPr>
        <p:spPr>
          <a:xfrm>
            <a:off x="1441133" y="4554379"/>
            <a:ext cx="5656183" cy="271463"/>
          </a:xfrm>
          <a:prstGeom prst="rect">
            <a:avLst/>
          </a:prstGeom>
          <a:noFill/>
          <a:ln/>
        </p:spPr>
        <p:txBody>
          <a:bodyPr wrap="non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Pulls structured insights from messy, inconsistent input data.</a:t>
            </a:r>
            <a:endParaRPr lang="en-US" sz="1400" dirty="0"/>
          </a:p>
        </p:txBody>
      </p:sp>
      <p:sp>
        <p:nvSpPr>
          <p:cNvPr id="13" name="Text 8"/>
          <p:cNvSpPr/>
          <p:nvPr/>
        </p:nvSpPr>
        <p:spPr>
          <a:xfrm>
            <a:off x="7540704" y="1589603"/>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76B9FF"/>
                </a:solidFill>
                <a:latin typeface="Roboto Slab" pitchFamily="34" charset="0"/>
                <a:ea typeface="Roboto Slab" pitchFamily="34" charset="-122"/>
                <a:cs typeface="Roboto Slab" pitchFamily="34" charset="-120"/>
              </a:rPr>
              <a:t>Key Considerations</a:t>
            </a:r>
            <a:endParaRPr lang="en-US" sz="1750" dirty="0"/>
          </a:p>
        </p:txBody>
      </p:sp>
      <p:sp>
        <p:nvSpPr>
          <p:cNvPr id="14" name="Shape 9"/>
          <p:cNvSpPr/>
          <p:nvPr/>
        </p:nvSpPr>
        <p:spPr>
          <a:xfrm>
            <a:off x="7540704" y="2049423"/>
            <a:ext cx="6303526" cy="1385530"/>
          </a:xfrm>
          <a:prstGeom prst="roundRect">
            <a:avLst>
              <a:gd name="adj" fmla="val 7920"/>
            </a:avLst>
          </a:prstGeom>
          <a:solidFill>
            <a:srgbClr val="202733"/>
          </a:solidFill>
          <a:ln w="22860">
            <a:solidFill>
              <a:srgbClr val="585F6B"/>
            </a:solidFill>
            <a:prstDash val="solid"/>
          </a:ln>
        </p:spPr>
        <p:txBody>
          <a:bodyPr/>
          <a:lstStyle/>
          <a:p>
            <a:endParaRPr lang="en-US"/>
          </a:p>
        </p:txBody>
      </p:sp>
      <p:pic>
        <p:nvPicPr>
          <p:cNvPr id="15" name="Image 3" descr="preencoded.png"/>
          <p:cNvPicPr>
            <a:picLocks noChangeAspect="1"/>
          </p:cNvPicPr>
          <p:nvPr/>
        </p:nvPicPr>
        <p:blipFill>
          <a:blip r:embed="rId6"/>
          <a:stretch>
            <a:fillRect/>
          </a:stretch>
        </p:blipFill>
        <p:spPr>
          <a:xfrm>
            <a:off x="7517844" y="2049423"/>
            <a:ext cx="91440" cy="1385530"/>
          </a:xfrm>
          <a:prstGeom prst="rect">
            <a:avLst/>
          </a:prstGeom>
        </p:spPr>
      </p:pic>
      <p:sp>
        <p:nvSpPr>
          <p:cNvPr id="16" name="Text 10"/>
          <p:cNvSpPr/>
          <p:nvPr/>
        </p:nvSpPr>
        <p:spPr>
          <a:xfrm>
            <a:off x="7810738" y="2250877"/>
            <a:ext cx="2244685"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Requires Good Inputs</a:t>
            </a:r>
            <a:endParaRPr lang="en-US" sz="1750" dirty="0"/>
          </a:p>
        </p:txBody>
      </p:sp>
      <p:sp>
        <p:nvSpPr>
          <p:cNvPr id="17" name="Text 11"/>
          <p:cNvSpPr/>
          <p:nvPr/>
        </p:nvSpPr>
        <p:spPr>
          <a:xfrm>
            <a:off x="7810738" y="2690574"/>
            <a:ext cx="5832038" cy="542925"/>
          </a:xfrm>
          <a:prstGeom prst="rect">
            <a:avLst/>
          </a:prstGeom>
          <a:noFill/>
          <a:ln/>
        </p:spPr>
        <p:txBody>
          <a:bodyPr wrap="squar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Output quality reflects input quality. Well-structured prompts and clean data lead to consistently strong results.</a:t>
            </a:r>
            <a:endParaRPr lang="en-US" sz="1400" dirty="0"/>
          </a:p>
        </p:txBody>
      </p:sp>
      <p:sp>
        <p:nvSpPr>
          <p:cNvPr id="18" name="Shape 12"/>
          <p:cNvSpPr/>
          <p:nvPr/>
        </p:nvSpPr>
        <p:spPr>
          <a:xfrm>
            <a:off x="7540704" y="3595688"/>
            <a:ext cx="6303526" cy="1385530"/>
          </a:xfrm>
          <a:prstGeom prst="roundRect">
            <a:avLst>
              <a:gd name="adj" fmla="val 7920"/>
            </a:avLst>
          </a:prstGeom>
          <a:solidFill>
            <a:srgbClr val="202733"/>
          </a:solidFill>
          <a:ln w="22860">
            <a:solidFill>
              <a:srgbClr val="585F6B"/>
            </a:solidFill>
            <a:prstDash val="solid"/>
          </a:ln>
        </p:spPr>
        <p:txBody>
          <a:bodyPr/>
          <a:lstStyle/>
          <a:p>
            <a:endParaRPr lang="en-US"/>
          </a:p>
        </p:txBody>
      </p:sp>
      <p:pic>
        <p:nvPicPr>
          <p:cNvPr id="19" name="Image 4" descr="preencoded.png"/>
          <p:cNvPicPr>
            <a:picLocks noChangeAspect="1"/>
          </p:cNvPicPr>
          <p:nvPr/>
        </p:nvPicPr>
        <p:blipFill>
          <a:blip r:embed="rId6"/>
          <a:stretch>
            <a:fillRect/>
          </a:stretch>
        </p:blipFill>
        <p:spPr>
          <a:xfrm>
            <a:off x="7517844" y="3595688"/>
            <a:ext cx="91440" cy="1385530"/>
          </a:xfrm>
          <a:prstGeom prst="rect">
            <a:avLst/>
          </a:prstGeom>
        </p:spPr>
      </p:pic>
      <p:sp>
        <p:nvSpPr>
          <p:cNvPr id="20" name="Text 13"/>
          <p:cNvSpPr/>
          <p:nvPr/>
        </p:nvSpPr>
        <p:spPr>
          <a:xfrm>
            <a:off x="7810738" y="3797141"/>
            <a:ext cx="2492216"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Designed for Variability</a:t>
            </a:r>
            <a:endParaRPr lang="en-US" sz="1750" dirty="0"/>
          </a:p>
        </p:txBody>
      </p:sp>
      <p:sp>
        <p:nvSpPr>
          <p:cNvPr id="21" name="Text 14"/>
          <p:cNvSpPr/>
          <p:nvPr/>
        </p:nvSpPr>
        <p:spPr>
          <a:xfrm>
            <a:off x="7810738" y="4236839"/>
            <a:ext cx="5832038" cy="542925"/>
          </a:xfrm>
          <a:prstGeom prst="rect">
            <a:avLst/>
          </a:prstGeom>
          <a:noFill/>
          <a:ln/>
        </p:spPr>
        <p:txBody>
          <a:bodyPr wrap="squar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Unlike rigid rules, AI handles a range of inputs — which is a strength, but means outputs should be validated for high-stakes decisions.</a:t>
            </a:r>
            <a:endParaRPr lang="en-US" sz="1400" dirty="0"/>
          </a:p>
        </p:txBody>
      </p:sp>
      <p:sp>
        <p:nvSpPr>
          <p:cNvPr id="22" name="Shape 15"/>
          <p:cNvSpPr/>
          <p:nvPr/>
        </p:nvSpPr>
        <p:spPr>
          <a:xfrm>
            <a:off x="7540704" y="5141952"/>
            <a:ext cx="6303526" cy="1385530"/>
          </a:xfrm>
          <a:prstGeom prst="roundRect">
            <a:avLst>
              <a:gd name="adj" fmla="val 7920"/>
            </a:avLst>
          </a:prstGeom>
          <a:solidFill>
            <a:srgbClr val="202733"/>
          </a:solidFill>
          <a:ln w="22860">
            <a:solidFill>
              <a:srgbClr val="585F6B"/>
            </a:solidFill>
            <a:prstDash val="solid"/>
          </a:ln>
        </p:spPr>
        <p:txBody>
          <a:bodyPr/>
          <a:lstStyle/>
          <a:p>
            <a:endParaRPr lang="en-US"/>
          </a:p>
        </p:txBody>
      </p:sp>
      <p:pic>
        <p:nvPicPr>
          <p:cNvPr id="23" name="Image 5" descr="preencoded.png"/>
          <p:cNvPicPr>
            <a:picLocks noChangeAspect="1"/>
          </p:cNvPicPr>
          <p:nvPr/>
        </p:nvPicPr>
        <p:blipFill>
          <a:blip r:embed="rId6"/>
          <a:stretch>
            <a:fillRect/>
          </a:stretch>
        </p:blipFill>
        <p:spPr>
          <a:xfrm>
            <a:off x="7517844" y="5141952"/>
            <a:ext cx="91440" cy="1385530"/>
          </a:xfrm>
          <a:prstGeom prst="rect">
            <a:avLst/>
          </a:prstGeom>
        </p:spPr>
      </p:pic>
      <p:sp>
        <p:nvSpPr>
          <p:cNvPr id="24" name="Text 16"/>
          <p:cNvSpPr/>
          <p:nvPr/>
        </p:nvSpPr>
        <p:spPr>
          <a:xfrm>
            <a:off x="7810738" y="5343406"/>
            <a:ext cx="2310289" cy="278963"/>
          </a:xfrm>
          <a:prstGeom prst="rect">
            <a:avLst/>
          </a:prstGeom>
          <a:noFill/>
          <a:ln/>
        </p:spPr>
        <p:txBody>
          <a:bodyPr wrap="none" lIns="0" tIns="0" rIns="0" bIns="0" rtlCol="0" anchor="t"/>
          <a:lstStyle/>
          <a:p>
            <a:pPr marL="0" indent="0" algn="l">
              <a:lnSpc>
                <a:spcPts val="2150"/>
              </a:lnSpc>
              <a:buNone/>
            </a:pPr>
            <a:r>
              <a:rPr lang="en-US" sz="1750" dirty="0">
                <a:solidFill>
                  <a:srgbClr val="D6E5EF"/>
                </a:solidFill>
                <a:latin typeface="Roboto Slab" pitchFamily="34" charset="0"/>
                <a:ea typeface="Roboto Slab" pitchFamily="34" charset="-122"/>
                <a:cs typeface="Roboto Slab" pitchFamily="34" charset="-120"/>
              </a:rPr>
              <a:t>Cost vs. Human Labor</a:t>
            </a:r>
            <a:endParaRPr lang="en-US" sz="1750" dirty="0"/>
          </a:p>
        </p:txBody>
      </p:sp>
      <p:sp>
        <p:nvSpPr>
          <p:cNvPr id="25" name="Text 17"/>
          <p:cNvSpPr/>
          <p:nvPr/>
        </p:nvSpPr>
        <p:spPr>
          <a:xfrm>
            <a:off x="7810738" y="5783104"/>
            <a:ext cx="5832038" cy="542925"/>
          </a:xfrm>
          <a:prstGeom prst="rect">
            <a:avLst/>
          </a:prstGeom>
          <a:noFill/>
          <a:ln/>
        </p:spPr>
        <p:txBody>
          <a:bodyPr wrap="square" lIns="0" tIns="0" rIns="0" bIns="0" rtlCol="0" anchor="t"/>
          <a:lstStyle/>
          <a:p>
            <a:pPr marL="0" indent="0" algn="l">
              <a:lnSpc>
                <a:spcPts val="2100"/>
              </a:lnSpc>
              <a:buNone/>
            </a:pPr>
            <a:r>
              <a:rPr lang="en-US" sz="1400" dirty="0">
                <a:solidFill>
                  <a:srgbClr val="D6E5EF"/>
                </a:solidFill>
                <a:latin typeface="Roboto" pitchFamily="34" charset="0"/>
                <a:ea typeface="Roboto" pitchFamily="34" charset="-122"/>
                <a:cs typeface="Roboto" pitchFamily="34" charset="-120"/>
              </a:rPr>
              <a:t>Per-call costs are real, but often far less than the human time required to do the same work manually.</a:t>
            </a:r>
            <a:endParaRPr lang="en-US" sz="1400" dirty="0"/>
          </a:p>
        </p:txBody>
      </p:sp>
      <p:sp>
        <p:nvSpPr>
          <p:cNvPr id="26" name="Shape 18"/>
          <p:cNvSpPr/>
          <p:nvPr/>
        </p:nvSpPr>
        <p:spPr>
          <a:xfrm>
            <a:off x="793790" y="6889194"/>
            <a:ext cx="13042821" cy="710803"/>
          </a:xfrm>
          <a:prstGeom prst="roundRect">
            <a:avLst>
              <a:gd name="adj" fmla="val 3770"/>
            </a:avLst>
          </a:prstGeom>
          <a:solidFill>
            <a:srgbClr val="082545"/>
          </a:solidFill>
          <a:ln/>
        </p:spPr>
        <p:txBody>
          <a:bodyPr/>
          <a:lstStyle/>
          <a:p>
            <a:endParaRPr lang="en-US"/>
          </a:p>
        </p:txBody>
      </p:sp>
      <p:pic>
        <p:nvPicPr>
          <p:cNvPr id="27" name="Image 6" descr="preencoded.png"/>
          <p:cNvPicPr>
            <a:picLocks noChangeAspect="1"/>
          </p:cNvPicPr>
          <p:nvPr/>
        </p:nvPicPr>
        <p:blipFill>
          <a:blip r:embed="rId7"/>
          <a:stretch>
            <a:fillRect/>
          </a:stretch>
        </p:blipFill>
        <p:spPr>
          <a:xfrm>
            <a:off x="972383" y="7146608"/>
            <a:ext cx="223242" cy="178594"/>
          </a:xfrm>
          <a:prstGeom prst="rect">
            <a:avLst/>
          </a:prstGeom>
        </p:spPr>
      </p:pic>
      <p:sp>
        <p:nvSpPr>
          <p:cNvPr id="28" name="Text 19"/>
          <p:cNvSpPr/>
          <p:nvPr/>
        </p:nvSpPr>
        <p:spPr>
          <a:xfrm>
            <a:off x="1374219" y="7094577"/>
            <a:ext cx="12283797" cy="271463"/>
          </a:xfrm>
          <a:prstGeom prst="rect">
            <a:avLst/>
          </a:prstGeom>
          <a:noFill/>
          <a:ln/>
        </p:spPr>
        <p:txBody>
          <a:bodyPr wrap="none" lIns="0" tIns="0" rIns="0" bIns="0" rtlCol="0" anchor="t"/>
          <a:lstStyle/>
          <a:p>
            <a:pPr marL="0" indent="0" algn="l">
              <a:lnSpc>
                <a:spcPts val="2100"/>
              </a:lnSpc>
              <a:buNone/>
            </a:pPr>
            <a:r>
              <a:rPr lang="en-US" sz="1400" dirty="0">
                <a:solidFill>
                  <a:srgbClr val="FFFFFF"/>
                </a:solidFill>
                <a:latin typeface="Roboto" pitchFamily="34" charset="0"/>
                <a:ea typeface="Roboto" pitchFamily="34" charset="-122"/>
                <a:cs typeface="Roboto" pitchFamily="34" charset="-120"/>
              </a:rPr>
              <a:t>AI adds flexibility where rules fall short — and when set up well, it delivers consistent, scalable results at a fraction of the cost of manual effort.</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315200" cy="8229600"/>
          </a:xfrm>
          <a:prstGeom prst="rect">
            <a:avLst/>
          </a:prstGeom>
        </p:spPr>
      </p:pic>
      <p:sp>
        <p:nvSpPr>
          <p:cNvPr id="3" name="Text 0"/>
          <p:cNvSpPr/>
          <p:nvPr/>
        </p:nvSpPr>
        <p:spPr>
          <a:xfrm>
            <a:off x="8108990" y="24886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76B9FF"/>
                </a:solidFill>
                <a:latin typeface="Roboto Slab" pitchFamily="34" charset="0"/>
                <a:ea typeface="Roboto Slab" pitchFamily="34" charset="-122"/>
                <a:cs typeface="Roboto Slab" pitchFamily="34" charset="-120"/>
              </a:rPr>
              <a:t>Chapter 3 of 3</a:t>
            </a:r>
            <a:endParaRPr lang="en-US" sz="1950" dirty="0"/>
          </a:p>
        </p:txBody>
      </p:sp>
      <p:sp>
        <p:nvSpPr>
          <p:cNvPr id="4" name="Text 1"/>
          <p:cNvSpPr/>
          <p:nvPr/>
        </p:nvSpPr>
        <p:spPr>
          <a:xfrm>
            <a:off x="8108990" y="3096458"/>
            <a:ext cx="5727621" cy="1711642"/>
          </a:xfrm>
          <a:prstGeom prst="rect">
            <a:avLst/>
          </a:prstGeom>
          <a:noFill/>
          <a:ln/>
        </p:spPr>
        <p:txBody>
          <a:bodyPr wrap="square" lIns="0" tIns="0" rIns="0" bIns="0" rtlCol="0" anchor="t"/>
          <a:lstStyle/>
          <a:p>
            <a:pPr marL="0" indent="0" algn="l">
              <a:lnSpc>
                <a:spcPts val="6700"/>
              </a:lnSpc>
              <a:buNone/>
            </a:pPr>
            <a:r>
              <a:rPr lang="en-US" sz="5350" dirty="0">
                <a:solidFill>
                  <a:srgbClr val="76B9FF"/>
                </a:solidFill>
                <a:latin typeface="Roboto Slab" pitchFamily="34" charset="0"/>
                <a:ea typeface="Roboto Slab" pitchFamily="34" charset="-122"/>
                <a:cs typeface="Roboto Slab" pitchFamily="34" charset="-120"/>
              </a:rPr>
              <a:t>What Is an AI Agent?</a:t>
            </a:r>
            <a:endParaRPr lang="en-US" sz="5350" dirty="0"/>
          </a:p>
        </p:txBody>
      </p:sp>
      <p:sp>
        <p:nvSpPr>
          <p:cNvPr id="5" name="Text 2"/>
          <p:cNvSpPr/>
          <p:nvPr/>
        </p:nvSpPr>
        <p:spPr>
          <a:xfrm>
            <a:off x="8108990" y="5105757"/>
            <a:ext cx="5727621" cy="635079"/>
          </a:xfrm>
          <a:prstGeom prst="rect">
            <a:avLst/>
          </a:prstGeom>
          <a:noFill/>
          <a:ln/>
        </p:spPr>
        <p:txBody>
          <a:bodyPr wrap="square" lIns="0" tIns="0" rIns="0" bIns="0" rtlCol="0" anchor="t"/>
          <a:lstStyle/>
          <a:p>
            <a:pPr marL="0" indent="0" algn="l">
              <a:lnSpc>
                <a:spcPts val="2500"/>
              </a:lnSpc>
              <a:buNone/>
            </a:pPr>
            <a:r>
              <a:rPr lang="en-US" sz="1550" b="1" dirty="0">
                <a:solidFill>
                  <a:srgbClr val="66A8EE"/>
                </a:solidFill>
                <a:latin typeface="Roboto" pitchFamily="34" charset="0"/>
                <a:ea typeface="Roboto" pitchFamily="34" charset="-122"/>
                <a:cs typeface="Roboto" pitchFamily="34" charset="-120"/>
              </a:rPr>
              <a:t>AI + Tools + Memory + Decision Loops.</a:t>
            </a:r>
            <a:r>
              <a:rPr lang="en-US" sz="1550" dirty="0">
                <a:solidFill>
                  <a:srgbClr val="D6E5EF"/>
                </a:solidFill>
                <a:latin typeface="Roboto" pitchFamily="34" charset="0"/>
                <a:ea typeface="Roboto" pitchFamily="34" charset="-122"/>
                <a:cs typeface="Roboto" pitchFamily="34" charset="-120"/>
              </a:rPr>
              <a:t> Agents are the most powerful and adaptive option in the stack.</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557338"/>
            <a:ext cx="12632769" cy="620078"/>
          </a:xfrm>
          <a:prstGeom prst="rect">
            <a:avLst/>
          </a:prstGeom>
          <a:noFill/>
          <a:ln/>
        </p:spPr>
        <p:txBody>
          <a:bodyPr wrap="none" lIns="0" tIns="0" rIns="0" bIns="0" rtlCol="0" anchor="t"/>
          <a:lstStyle/>
          <a:p>
            <a:pPr marL="0" indent="0" algn="l">
              <a:lnSpc>
                <a:spcPts val="4850"/>
              </a:lnSpc>
              <a:buNone/>
            </a:pPr>
            <a:r>
              <a:rPr lang="en-US" sz="3900" dirty="0">
                <a:solidFill>
                  <a:srgbClr val="76B9FF"/>
                </a:solidFill>
                <a:latin typeface="Roboto Slab" pitchFamily="34" charset="0"/>
                <a:ea typeface="Roboto Slab" pitchFamily="34" charset="-122"/>
                <a:cs typeface="Roboto Slab" pitchFamily="34" charset="-120"/>
              </a:rPr>
              <a:t>AI Agents: Powerful, Flexible, and Built for Complexity</a:t>
            </a:r>
            <a:endParaRPr lang="en-US" sz="3900" dirty="0"/>
          </a:p>
        </p:txBody>
      </p:sp>
      <p:sp>
        <p:nvSpPr>
          <p:cNvPr id="3" name="Text 1"/>
          <p:cNvSpPr/>
          <p:nvPr/>
        </p:nvSpPr>
        <p:spPr>
          <a:xfrm>
            <a:off x="793790" y="257425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An AI agent combines a language model with tool access, memory, and the ability to take multi-step actions dynamically. It doesn't follow a fixed script — it reasons its way through a task, adapting at each step.</a:t>
            </a:r>
            <a:endParaRPr lang="en-US" sz="1550" dirty="0"/>
          </a:p>
        </p:txBody>
      </p:sp>
      <p:sp>
        <p:nvSpPr>
          <p:cNvPr id="4" name="Shape 2"/>
          <p:cNvSpPr/>
          <p:nvPr/>
        </p:nvSpPr>
        <p:spPr>
          <a:xfrm>
            <a:off x="793790" y="3432572"/>
            <a:ext cx="13042821" cy="3239572"/>
          </a:xfrm>
          <a:prstGeom prst="roundRect">
            <a:avLst>
              <a:gd name="adj" fmla="val 919"/>
            </a:avLst>
          </a:prstGeom>
          <a:solidFill>
            <a:srgbClr val="3F4652"/>
          </a:solidFill>
          <a:ln/>
        </p:spPr>
        <p:txBody>
          <a:bodyPr/>
          <a:lstStyle/>
          <a:p>
            <a:endParaRPr lang="en-US"/>
          </a:p>
        </p:txBody>
      </p:sp>
      <p:sp>
        <p:nvSpPr>
          <p:cNvPr id="5" name="Shape 3"/>
          <p:cNvSpPr/>
          <p:nvPr/>
        </p:nvSpPr>
        <p:spPr>
          <a:xfrm>
            <a:off x="793790" y="3432572"/>
            <a:ext cx="6521410" cy="1461016"/>
          </a:xfrm>
          <a:prstGeom prst="roundRect">
            <a:avLst>
              <a:gd name="adj" fmla="val 2038"/>
            </a:avLst>
          </a:prstGeom>
          <a:solidFill>
            <a:srgbClr val="3F4652"/>
          </a:solidFill>
          <a:ln/>
        </p:spPr>
        <p:txBody>
          <a:bodyPr/>
          <a:lstStyle/>
          <a:p>
            <a:endParaRPr lang="en-US"/>
          </a:p>
        </p:txBody>
      </p:sp>
      <p:sp>
        <p:nvSpPr>
          <p:cNvPr id="6" name="Text 4"/>
          <p:cNvSpPr/>
          <p:nvPr/>
        </p:nvSpPr>
        <p:spPr>
          <a:xfrm>
            <a:off x="992148" y="3630930"/>
            <a:ext cx="2538532"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Multi-Step Reasoning</a:t>
            </a:r>
            <a:endParaRPr lang="en-US" sz="1950" dirty="0"/>
          </a:p>
        </p:txBody>
      </p:sp>
      <p:sp>
        <p:nvSpPr>
          <p:cNvPr id="7" name="Text 5"/>
          <p:cNvSpPr/>
          <p:nvPr/>
        </p:nvSpPr>
        <p:spPr>
          <a:xfrm>
            <a:off x="992148" y="4060150"/>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Breaks down complex goals and determines the next action at each step.</a:t>
            </a:r>
            <a:endParaRPr lang="en-US" sz="1550" dirty="0"/>
          </a:p>
        </p:txBody>
      </p:sp>
      <p:sp>
        <p:nvSpPr>
          <p:cNvPr id="8" name="Shape 6"/>
          <p:cNvSpPr/>
          <p:nvPr/>
        </p:nvSpPr>
        <p:spPr>
          <a:xfrm>
            <a:off x="7315200" y="3432572"/>
            <a:ext cx="6521410" cy="1461016"/>
          </a:xfrm>
          <a:prstGeom prst="rect">
            <a:avLst/>
          </a:prstGeom>
          <a:solidFill>
            <a:srgbClr val="3F4652"/>
          </a:solidFill>
          <a:ln/>
        </p:spPr>
        <p:txBody>
          <a:bodyPr/>
          <a:lstStyle/>
          <a:p>
            <a:endParaRPr lang="en-US"/>
          </a:p>
        </p:txBody>
      </p:sp>
      <p:sp>
        <p:nvSpPr>
          <p:cNvPr id="9" name="Shape 7"/>
          <p:cNvSpPr/>
          <p:nvPr/>
        </p:nvSpPr>
        <p:spPr>
          <a:xfrm>
            <a:off x="7315200" y="3432572"/>
            <a:ext cx="22860" cy="1461016"/>
          </a:xfrm>
          <a:prstGeom prst="roundRect">
            <a:avLst>
              <a:gd name="adj" fmla="val 130232"/>
            </a:avLst>
          </a:prstGeom>
          <a:solidFill>
            <a:srgbClr val="585F6B"/>
          </a:solidFill>
          <a:ln/>
        </p:spPr>
        <p:txBody>
          <a:bodyPr/>
          <a:lstStyle/>
          <a:p>
            <a:endParaRPr lang="en-US"/>
          </a:p>
        </p:txBody>
      </p:sp>
      <p:sp>
        <p:nvSpPr>
          <p:cNvPr id="10" name="Text 8"/>
          <p:cNvSpPr/>
          <p:nvPr/>
        </p:nvSpPr>
        <p:spPr>
          <a:xfrm>
            <a:off x="7811333" y="36309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External Tool Use</a:t>
            </a:r>
            <a:endParaRPr lang="en-US" sz="1950" dirty="0"/>
          </a:p>
        </p:txBody>
      </p:sp>
      <p:sp>
        <p:nvSpPr>
          <p:cNvPr id="11" name="Text 9"/>
          <p:cNvSpPr/>
          <p:nvPr/>
        </p:nvSpPr>
        <p:spPr>
          <a:xfrm>
            <a:off x="7811333" y="4060150"/>
            <a:ext cx="5826919" cy="317540"/>
          </a:xfrm>
          <a:prstGeom prst="rect">
            <a:avLst/>
          </a:prstGeom>
          <a:noFill/>
          <a:ln/>
        </p:spPr>
        <p:txBody>
          <a:bodyPr wrap="non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Calls APIs, queries databases, and interacts with outside systems.</a:t>
            </a:r>
            <a:endParaRPr lang="en-US" sz="1550" dirty="0"/>
          </a:p>
        </p:txBody>
      </p:sp>
      <p:sp>
        <p:nvSpPr>
          <p:cNvPr id="12" name="Shape 10"/>
          <p:cNvSpPr/>
          <p:nvPr/>
        </p:nvSpPr>
        <p:spPr>
          <a:xfrm>
            <a:off x="7067193" y="3914954"/>
            <a:ext cx="496133" cy="496133"/>
          </a:xfrm>
          <a:prstGeom prst="roundRect">
            <a:avLst>
              <a:gd name="adj" fmla="val 6001"/>
            </a:avLst>
          </a:prstGeom>
          <a:solidFill>
            <a:srgbClr val="202733"/>
          </a:solidFill>
          <a:ln w="22860">
            <a:solidFill>
              <a:srgbClr val="585F6B"/>
            </a:solidFill>
            <a:prstDash val="solid"/>
          </a:ln>
        </p:spPr>
        <p:txBody>
          <a:bodyPr/>
          <a:lstStyle/>
          <a:p>
            <a:endParaRPr lang="en-US"/>
          </a:p>
        </p:txBody>
      </p:sp>
      <p:pic>
        <p:nvPicPr>
          <p:cNvPr id="1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91256" y="4038898"/>
            <a:ext cx="248007" cy="248007"/>
          </a:xfrm>
          <a:prstGeom prst="rect">
            <a:avLst/>
          </a:prstGeom>
        </p:spPr>
      </p:pic>
      <p:sp>
        <p:nvSpPr>
          <p:cNvPr id="14" name="Shape 11"/>
          <p:cNvSpPr/>
          <p:nvPr/>
        </p:nvSpPr>
        <p:spPr>
          <a:xfrm>
            <a:off x="793790" y="4893588"/>
            <a:ext cx="6521410" cy="1778556"/>
          </a:xfrm>
          <a:prstGeom prst="rect">
            <a:avLst/>
          </a:prstGeom>
          <a:solidFill>
            <a:srgbClr val="3F4652"/>
          </a:solidFill>
          <a:ln/>
        </p:spPr>
        <p:txBody>
          <a:bodyPr/>
          <a:lstStyle/>
          <a:p>
            <a:endParaRPr lang="en-US"/>
          </a:p>
        </p:txBody>
      </p:sp>
      <p:sp>
        <p:nvSpPr>
          <p:cNvPr id="15" name="Shape 12"/>
          <p:cNvSpPr/>
          <p:nvPr/>
        </p:nvSpPr>
        <p:spPr>
          <a:xfrm>
            <a:off x="793790" y="4893588"/>
            <a:ext cx="6521410" cy="22860"/>
          </a:xfrm>
          <a:prstGeom prst="roundRect">
            <a:avLst>
              <a:gd name="adj" fmla="val 130232"/>
            </a:avLst>
          </a:prstGeom>
          <a:solidFill>
            <a:srgbClr val="585F6B"/>
          </a:solidFill>
          <a:ln/>
        </p:spPr>
        <p:txBody>
          <a:bodyPr/>
          <a:lstStyle/>
          <a:p>
            <a:endParaRPr lang="en-US"/>
          </a:p>
        </p:txBody>
      </p:sp>
      <p:sp>
        <p:nvSpPr>
          <p:cNvPr id="16" name="Text 13"/>
          <p:cNvSpPr/>
          <p:nvPr/>
        </p:nvSpPr>
        <p:spPr>
          <a:xfrm>
            <a:off x="992148" y="509194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Memory &amp; Context</a:t>
            </a:r>
            <a:endParaRPr lang="en-US" sz="1950" dirty="0"/>
          </a:p>
        </p:txBody>
      </p:sp>
      <p:sp>
        <p:nvSpPr>
          <p:cNvPr id="17" name="Text 14"/>
          <p:cNvSpPr/>
          <p:nvPr/>
        </p:nvSpPr>
        <p:spPr>
          <a:xfrm>
            <a:off x="992148" y="5521166"/>
            <a:ext cx="5826919" cy="63507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Retains information across steps using vector databases or session memory.</a:t>
            </a:r>
            <a:endParaRPr lang="en-US" sz="1550" dirty="0"/>
          </a:p>
        </p:txBody>
      </p:sp>
      <p:sp>
        <p:nvSpPr>
          <p:cNvPr id="18" name="Shape 15"/>
          <p:cNvSpPr/>
          <p:nvPr/>
        </p:nvSpPr>
        <p:spPr>
          <a:xfrm>
            <a:off x="7315200" y="4893588"/>
            <a:ext cx="6521410" cy="1778556"/>
          </a:xfrm>
          <a:prstGeom prst="rect">
            <a:avLst/>
          </a:prstGeom>
          <a:solidFill>
            <a:srgbClr val="3F4652"/>
          </a:solidFill>
          <a:ln/>
        </p:spPr>
        <p:txBody>
          <a:bodyPr/>
          <a:lstStyle/>
          <a:p>
            <a:endParaRPr lang="en-US"/>
          </a:p>
        </p:txBody>
      </p:sp>
      <p:sp>
        <p:nvSpPr>
          <p:cNvPr id="19" name="Shape 16"/>
          <p:cNvSpPr/>
          <p:nvPr/>
        </p:nvSpPr>
        <p:spPr>
          <a:xfrm>
            <a:off x="7315200" y="4893588"/>
            <a:ext cx="22860" cy="1778556"/>
          </a:xfrm>
          <a:prstGeom prst="roundRect">
            <a:avLst>
              <a:gd name="adj" fmla="val 130232"/>
            </a:avLst>
          </a:prstGeom>
          <a:solidFill>
            <a:srgbClr val="585F6B"/>
          </a:solidFill>
          <a:ln/>
        </p:spPr>
        <p:txBody>
          <a:bodyPr/>
          <a:lstStyle/>
          <a:p>
            <a:endParaRPr lang="en-US"/>
          </a:p>
        </p:txBody>
      </p:sp>
      <p:sp>
        <p:nvSpPr>
          <p:cNvPr id="20" name="Shape 17"/>
          <p:cNvSpPr/>
          <p:nvPr/>
        </p:nvSpPr>
        <p:spPr>
          <a:xfrm>
            <a:off x="7315200" y="4893588"/>
            <a:ext cx="6521410" cy="22860"/>
          </a:xfrm>
          <a:prstGeom prst="roundRect">
            <a:avLst>
              <a:gd name="adj" fmla="val 130232"/>
            </a:avLst>
          </a:prstGeom>
          <a:solidFill>
            <a:srgbClr val="585F6B"/>
          </a:solidFill>
          <a:ln/>
        </p:spPr>
        <p:txBody>
          <a:bodyPr/>
          <a:lstStyle/>
          <a:p>
            <a:endParaRPr lang="en-US"/>
          </a:p>
        </p:txBody>
      </p:sp>
      <p:sp>
        <p:nvSpPr>
          <p:cNvPr id="21" name="Text 18"/>
          <p:cNvSpPr/>
          <p:nvPr/>
        </p:nvSpPr>
        <p:spPr>
          <a:xfrm>
            <a:off x="7811333" y="509194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D6E5EF"/>
                </a:solidFill>
                <a:latin typeface="Roboto Slab" pitchFamily="34" charset="0"/>
                <a:ea typeface="Roboto Slab" pitchFamily="34" charset="-122"/>
                <a:cs typeface="Roboto Slab" pitchFamily="34" charset="-120"/>
              </a:rPr>
              <a:t>Improves Over Time</a:t>
            </a:r>
            <a:endParaRPr lang="en-US" sz="1950" dirty="0"/>
          </a:p>
        </p:txBody>
      </p:sp>
      <p:sp>
        <p:nvSpPr>
          <p:cNvPr id="22" name="Text 19"/>
          <p:cNvSpPr/>
          <p:nvPr/>
        </p:nvSpPr>
        <p:spPr>
          <a:xfrm>
            <a:off x="7811333" y="5521166"/>
            <a:ext cx="5826919" cy="952619"/>
          </a:xfrm>
          <a:prstGeom prst="rect">
            <a:avLst/>
          </a:prstGeom>
          <a:noFill/>
          <a:ln/>
        </p:spPr>
        <p:txBody>
          <a:bodyPr wrap="square" lIns="0" tIns="0" rIns="0" bIns="0" rtlCol="0" anchor="t"/>
          <a:lstStyle/>
          <a:p>
            <a:pPr marL="0" indent="0" algn="l">
              <a:lnSpc>
                <a:spcPts val="2500"/>
              </a:lnSpc>
              <a:buNone/>
            </a:pPr>
            <a:r>
              <a:rPr lang="en-US" sz="1550" dirty="0">
                <a:solidFill>
                  <a:srgbClr val="D6E5EF"/>
                </a:solidFill>
                <a:latin typeface="Roboto" pitchFamily="34" charset="0"/>
                <a:ea typeface="Roboto" pitchFamily="34" charset="-122"/>
                <a:cs typeface="Roboto" pitchFamily="34" charset="-120"/>
              </a:rPr>
              <a:t>Well-architected agents become more reliable as prompts, tools, and workflows are refined — and deliver compounding value as they scale.</a:t>
            </a:r>
            <a:endParaRPr lang="en-US" sz="1550" dirty="0"/>
          </a:p>
        </p:txBody>
      </p:sp>
      <p:sp>
        <p:nvSpPr>
          <p:cNvPr id="23" name="Shape 20"/>
          <p:cNvSpPr/>
          <p:nvPr/>
        </p:nvSpPr>
        <p:spPr>
          <a:xfrm>
            <a:off x="7067193" y="5534799"/>
            <a:ext cx="496133" cy="496133"/>
          </a:xfrm>
          <a:prstGeom prst="roundRect">
            <a:avLst>
              <a:gd name="adj" fmla="val 6001"/>
            </a:avLst>
          </a:prstGeom>
          <a:solidFill>
            <a:srgbClr val="202733"/>
          </a:solidFill>
          <a:ln w="22860">
            <a:solidFill>
              <a:srgbClr val="585F6B"/>
            </a:solidFill>
            <a:prstDash val="solid"/>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1883</Words>
  <Application>Microsoft Office PowerPoint</Application>
  <PresentationFormat>Custom</PresentationFormat>
  <Paragraphs>176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Roboto</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Kristopher Penland</cp:lastModifiedBy>
  <cp:revision>3</cp:revision>
  <dcterms:created xsi:type="dcterms:W3CDTF">2026-03-31T03:27:02Z</dcterms:created>
  <dcterms:modified xsi:type="dcterms:W3CDTF">2026-03-31T03:31:46Z</dcterms:modified>
  <cp:contentStatus/>
</cp:coreProperties>
</file>