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Roboto Slab"/>
      <p:regular r:id="rId27"/>
    </p:embeddedFont>
    <p:embeddedFont>
      <p:font typeface="Roboto Slab"/>
      <p:regular r:id="rId28"/>
    </p:embeddedFont>
    <p:embeddedFont>
      <p:font typeface="Roboto"/>
      <p:regular r:id="rId29"/>
    </p:embeddedFont>
    <p:embeddedFont>
      <p:font typeface="Roboto"/>
      <p:regular r:id="rId30"/>
    </p:embeddedFont>
    <p:embeddedFont>
      <p:font typeface="Roboto"/>
      <p:regular r:id="rId31"/>
    </p:embeddedFont>
    <p:embeddedFont>
      <p:font typeface="Roboto"/>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71B21"/>
          </a:solidFill>
          <a:ln/>
        </p:spPr>
      </p:sp>
      <p:sp>
        <p:nvSpPr>
          <p:cNvPr id="3" name="Shape 1"/>
          <p:cNvSpPr/>
          <p:nvPr/>
        </p:nvSpPr>
        <p:spPr>
          <a:xfrm>
            <a:off x="0" y="0"/>
            <a:ext cx="14630400" cy="8229600"/>
          </a:xfrm>
          <a:prstGeom prst="rect">
            <a:avLst/>
          </a:prstGeom>
          <a:solidFill>
            <a:srgbClr val="202733"/>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slideLayout" Target="../slideLayouts/slideLayout12.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3.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slideLayout" Target="../slideLayouts/slideLayout16.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8.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21.xml"/><Relationship Id="rId5"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slideLayout" Target="../slideLayouts/slideLayout6.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slideLayout" Target="../slideLayouts/slideLayout8.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slideLayout" Target="../slideLayouts/slideLayout10.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722483"/>
            <a:ext cx="7556421" cy="1240155"/>
          </a:xfrm>
          <a:prstGeom prst="rect">
            <a:avLst/>
          </a:prstGeom>
          <a:noFill/>
          <a:ln/>
        </p:spPr>
        <p:txBody>
          <a:bodyPr wrap="square" lIns="0" tIns="0" rIns="0" bIns="0" rtlCol="0" anchor="t"/>
          <a:lstStyle/>
          <a:p>
            <a:pPr algn="l" indent="0" marL="0">
              <a:lnSpc>
                <a:spcPts val="4850"/>
              </a:lnSpc>
              <a:buNone/>
            </a:pPr>
            <a:r>
              <a:rPr lang="en-US" sz="3900" dirty="0">
                <a:solidFill>
                  <a:srgbClr val="76B9FF"/>
                </a:solidFill>
                <a:latin typeface="Roboto Slab" pitchFamily="34" charset="0"/>
                <a:ea typeface="Roboto Slab" pitchFamily="34" charset="-122"/>
                <a:cs typeface="Roboto Slab" pitchFamily="34" charset="-120"/>
              </a:rPr>
              <a:t>How to Use AI in Business: A Practical Strategy Guide</a:t>
            </a:r>
            <a:endParaRPr lang="en-US" sz="3900" dirty="0"/>
          </a:p>
        </p:txBody>
      </p:sp>
      <p:sp>
        <p:nvSpPr>
          <p:cNvPr id="4" name="Text 1"/>
          <p:cNvSpPr/>
          <p:nvPr/>
        </p:nvSpPr>
        <p:spPr>
          <a:xfrm>
            <a:off x="6280190" y="4260294"/>
            <a:ext cx="7556421"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A clear framework for choosing the right AI implementation approach — from stand-alone tools to agents and automation systems.</a:t>
            </a:r>
            <a:endParaRPr lang="en-US" sz="1550" dirty="0"/>
          </a:p>
        </p:txBody>
      </p:sp>
      <p:sp>
        <p:nvSpPr>
          <p:cNvPr id="5" name="Shape 2"/>
          <p:cNvSpPr/>
          <p:nvPr/>
        </p:nvSpPr>
        <p:spPr>
          <a:xfrm>
            <a:off x="6280190" y="5126236"/>
            <a:ext cx="1777246" cy="373142"/>
          </a:xfrm>
          <a:prstGeom prst="roundRect">
            <a:avLst>
              <a:gd name="adj" fmla="val 6383"/>
            </a:avLst>
          </a:prstGeom>
          <a:solidFill>
            <a:srgbClr val="082545"/>
          </a:solidFill>
          <a:ln/>
        </p:spPr>
      </p:sp>
      <p:sp>
        <p:nvSpPr>
          <p:cNvPr id="6" name="Text 3"/>
          <p:cNvSpPr/>
          <p:nvPr/>
        </p:nvSpPr>
        <p:spPr>
          <a:xfrm>
            <a:off x="6399252" y="5185767"/>
            <a:ext cx="1539121" cy="254079"/>
          </a:xfrm>
          <a:prstGeom prst="rect">
            <a:avLst/>
          </a:prstGeom>
          <a:noFill/>
          <a:ln/>
        </p:spPr>
        <p:txBody>
          <a:bodyPr wrap="none" lIns="0" tIns="0" rIns="0" bIns="0" rtlCol="0" anchor="t"/>
          <a:lstStyle/>
          <a:p>
            <a:pPr algn="l" indent="0" marL="0">
              <a:lnSpc>
                <a:spcPts val="2000"/>
              </a:lnSpc>
              <a:buNone/>
            </a:pPr>
            <a:r>
              <a:rPr lang="en-US" sz="1250" dirty="0">
                <a:solidFill>
                  <a:srgbClr val="D6E5EF"/>
                </a:solidFill>
                <a:latin typeface="Roboto" pitchFamily="34" charset="0"/>
                <a:ea typeface="Roboto" pitchFamily="34" charset="-122"/>
                <a:cs typeface="Roboto" pitchFamily="34" charset="-120"/>
              </a:rPr>
              <a:t>BUSINESS STRATEGY</a:t>
            </a:r>
            <a:endParaRPr lang="en-US" sz="1250" dirty="0"/>
          </a:p>
        </p:txBody>
      </p:sp>
      <p:sp>
        <p:nvSpPr>
          <p:cNvPr id="7" name="Shape 4"/>
          <p:cNvSpPr/>
          <p:nvPr/>
        </p:nvSpPr>
        <p:spPr>
          <a:xfrm>
            <a:off x="8156615" y="5118616"/>
            <a:ext cx="1917263" cy="388382"/>
          </a:xfrm>
          <a:prstGeom prst="roundRect">
            <a:avLst>
              <a:gd name="adj" fmla="val 6132"/>
            </a:avLst>
          </a:prstGeom>
          <a:noFill/>
          <a:ln w="7620">
            <a:solidFill>
              <a:srgbClr val="66A8EE"/>
            </a:solidFill>
            <a:prstDash val="solid"/>
          </a:ln>
        </p:spPr>
      </p:sp>
      <p:sp>
        <p:nvSpPr>
          <p:cNvPr id="8" name="Text 5"/>
          <p:cNvSpPr/>
          <p:nvPr/>
        </p:nvSpPr>
        <p:spPr>
          <a:xfrm>
            <a:off x="8283297" y="5185767"/>
            <a:ext cx="1663898" cy="254079"/>
          </a:xfrm>
          <a:prstGeom prst="rect">
            <a:avLst/>
          </a:prstGeom>
          <a:noFill/>
          <a:ln/>
        </p:spPr>
        <p:txBody>
          <a:bodyPr wrap="none" lIns="0" tIns="0" rIns="0" bIns="0" rtlCol="0" anchor="t"/>
          <a:lstStyle/>
          <a:p>
            <a:pPr algn="l" indent="0" marL="0">
              <a:lnSpc>
                <a:spcPts val="2000"/>
              </a:lnSpc>
              <a:buNone/>
            </a:pPr>
            <a:r>
              <a:rPr lang="en-US" sz="1250" dirty="0">
                <a:solidFill>
                  <a:srgbClr val="66A8EE"/>
                </a:solidFill>
                <a:latin typeface="Roboto" pitchFamily="34" charset="0"/>
                <a:ea typeface="Roboto" pitchFamily="34" charset="-122"/>
                <a:cs typeface="Roboto" pitchFamily="34" charset="-120"/>
              </a:rPr>
              <a:t>AI &amp; IMPLEMENTATION</a:t>
            </a:r>
            <a:endParaRPr lang="en-US" sz="12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10101"/>
            <a:ext cx="874752" cy="182880"/>
          </a:xfrm>
          <a:prstGeom prst="rect">
            <a:avLst/>
          </a:prstGeom>
          <a:noFill/>
          <a:ln/>
        </p:spPr>
        <p:txBody>
          <a:bodyPr wrap="none" lIns="0" tIns="0" rIns="0" bIns="0" rtlCol="0" anchor="t"/>
          <a:lstStyle/>
          <a:p>
            <a:pPr algn="l" indent="0" marL="0">
              <a:lnSpc>
                <a:spcPts val="1400"/>
              </a:lnSpc>
              <a:buNone/>
            </a:pPr>
            <a:r>
              <a:rPr lang="en-US" sz="1000" dirty="0">
                <a:solidFill>
                  <a:srgbClr val="66A8EE"/>
                </a:solidFill>
                <a:latin typeface="Roboto" pitchFamily="34" charset="0"/>
                <a:ea typeface="Roboto" pitchFamily="34" charset="-122"/>
                <a:cs typeface="Roboto" pitchFamily="34" charset="-120"/>
              </a:rPr>
              <a:t>GOING DEEPER</a:t>
            </a:r>
            <a:endParaRPr lang="en-US" sz="1000" dirty="0"/>
          </a:p>
        </p:txBody>
      </p:sp>
      <p:sp>
        <p:nvSpPr>
          <p:cNvPr id="3" name="Text 1"/>
          <p:cNvSpPr/>
          <p:nvPr/>
        </p:nvSpPr>
        <p:spPr>
          <a:xfrm>
            <a:off x="793790" y="1091327"/>
            <a:ext cx="9768007" cy="496133"/>
          </a:xfrm>
          <a:prstGeom prst="rect">
            <a:avLst/>
          </a:prstGeom>
          <a:noFill/>
          <a:ln/>
        </p:spPr>
        <p:txBody>
          <a:bodyPr wrap="none" lIns="0" tIns="0" rIns="0" bIns="0" rtlCol="0" anchor="t"/>
          <a:lstStyle/>
          <a:p>
            <a:pPr algn="l" indent="0" marL="0">
              <a:lnSpc>
                <a:spcPts val="3900"/>
              </a:lnSpc>
              <a:buNone/>
            </a:pPr>
            <a:r>
              <a:rPr lang="en-US" sz="3100" dirty="0">
                <a:solidFill>
                  <a:srgbClr val="76B9FF"/>
                </a:solidFill>
                <a:latin typeface="Roboto Slab" pitchFamily="34" charset="0"/>
                <a:ea typeface="Roboto Slab" pitchFamily="34" charset="-122"/>
                <a:cs typeface="Roboto Slab" pitchFamily="34" charset="-120"/>
              </a:rPr>
              <a:t>API-Based AI: The Engine Behind Scalable Solutions</a:t>
            </a:r>
            <a:endParaRPr lang="en-US" sz="3100" dirty="0"/>
          </a:p>
        </p:txBody>
      </p:sp>
      <p:sp>
        <p:nvSpPr>
          <p:cNvPr id="4" name="Text 2"/>
          <p:cNvSpPr/>
          <p:nvPr/>
        </p:nvSpPr>
        <p:spPr>
          <a:xfrm>
            <a:off x="838200" y="1904881"/>
            <a:ext cx="3887748" cy="248007"/>
          </a:xfrm>
          <a:prstGeom prst="rect">
            <a:avLst/>
          </a:prstGeom>
          <a:noFill/>
          <a:ln/>
        </p:spPr>
        <p:txBody>
          <a:bodyPr wrap="none" lIns="0" tIns="0" rIns="0" bIns="0" rtlCol="0" anchor="t"/>
          <a:lstStyle/>
          <a:p>
            <a:pPr algn="l" indent="0" marL="0">
              <a:lnSpc>
                <a:spcPts val="1950"/>
              </a:lnSpc>
              <a:buNone/>
            </a:pPr>
            <a:r>
              <a:rPr lang="en-US" sz="1550" dirty="0">
                <a:solidFill>
                  <a:srgbClr val="76B9FF"/>
                </a:solidFill>
                <a:latin typeface="Roboto Slab" pitchFamily="34" charset="0"/>
                <a:ea typeface="Roboto Slab" pitchFamily="34" charset="-122"/>
                <a:cs typeface="Roboto Slab" pitchFamily="34" charset="-120"/>
              </a:rPr>
              <a:t>Why APIs Are the Core of AI Development</a:t>
            </a:r>
            <a:endParaRPr lang="en-US" sz="1550" dirty="0"/>
          </a:p>
        </p:txBody>
      </p:sp>
      <p:sp>
        <p:nvSpPr>
          <p:cNvPr id="5" name="Shape 3"/>
          <p:cNvSpPr/>
          <p:nvPr/>
        </p:nvSpPr>
        <p:spPr>
          <a:xfrm>
            <a:off x="838200" y="2295763"/>
            <a:ext cx="6238994" cy="1195268"/>
          </a:xfrm>
          <a:prstGeom prst="roundRect">
            <a:avLst>
              <a:gd name="adj" fmla="val 9180"/>
            </a:avLst>
          </a:prstGeom>
          <a:noFill/>
          <a:ln w="22860">
            <a:solidFill>
              <a:srgbClr val="585F6B"/>
            </a:solidFill>
            <a:prstDash val="solid"/>
          </a:ln>
        </p:spPr>
      </p:sp>
      <p:pic>
        <p:nvPicPr>
          <p:cNvPr id="6" name="Image 0" descr="preencoded.png">    </p:cNvPr>
          <p:cNvPicPr>
            <a:picLocks noChangeAspect="1"/>
          </p:cNvPicPr>
          <p:nvPr/>
        </p:nvPicPr>
        <p:blipFill>
          <a:blip r:embed="rId1"/>
          <a:stretch>
            <a:fillRect/>
          </a:stretch>
        </p:blipFill>
        <p:spPr>
          <a:xfrm>
            <a:off x="815340" y="2295763"/>
            <a:ext cx="91440" cy="1195268"/>
          </a:xfrm>
          <a:prstGeom prst="rect">
            <a:avLst/>
          </a:prstGeom>
        </p:spPr>
      </p:pic>
      <p:sp>
        <p:nvSpPr>
          <p:cNvPr id="7" name="Text 4"/>
          <p:cNvSpPr/>
          <p:nvPr/>
        </p:nvSpPr>
        <p:spPr>
          <a:xfrm>
            <a:off x="1088350" y="2477333"/>
            <a:ext cx="1984653" cy="248007"/>
          </a:xfrm>
          <a:prstGeom prst="rect">
            <a:avLst/>
          </a:prstGeom>
          <a:noFill/>
          <a:ln/>
        </p:spPr>
        <p:txBody>
          <a:bodyPr wrap="none" lIns="0" tIns="0" rIns="0" bIns="0" rtlCol="0" anchor="t"/>
          <a:lstStyle/>
          <a:p>
            <a:pPr algn="l" indent="0" marL="0">
              <a:lnSpc>
                <a:spcPts val="1950"/>
              </a:lnSpc>
              <a:buNone/>
            </a:pPr>
            <a:r>
              <a:rPr lang="en-US" sz="1550" dirty="0">
                <a:solidFill>
                  <a:srgbClr val="D6E5EF"/>
                </a:solidFill>
                <a:latin typeface="Roboto Slab" pitchFamily="34" charset="0"/>
                <a:ea typeface="Roboto Slab" pitchFamily="34" charset="-122"/>
                <a:cs typeface="Roboto Slab" pitchFamily="34" charset="-120"/>
              </a:rPr>
              <a:t>Precision at Scale</a:t>
            </a:r>
            <a:endParaRPr lang="en-US" sz="1550" dirty="0"/>
          </a:p>
        </p:txBody>
      </p:sp>
      <p:sp>
        <p:nvSpPr>
          <p:cNvPr id="8" name="Text 5"/>
          <p:cNvSpPr/>
          <p:nvPr/>
        </p:nvSpPr>
        <p:spPr>
          <a:xfrm>
            <a:off x="1088350" y="2852261"/>
            <a:ext cx="5807273" cy="457200"/>
          </a:xfrm>
          <a:prstGeom prst="rect">
            <a:avLst/>
          </a:prstGeom>
          <a:noFill/>
          <a:ln/>
        </p:spPr>
        <p:txBody>
          <a:bodyPr wrap="square" lIns="0" tIns="0" rIns="0" bIns="0" rtlCol="0" anchor="t"/>
          <a:lstStyle/>
          <a:p>
            <a:pPr algn="l" indent="0" marL="0">
              <a:lnSpc>
                <a:spcPts val="1800"/>
              </a:lnSpc>
              <a:buNone/>
            </a:pPr>
            <a:r>
              <a:rPr lang="en-US" sz="1250" dirty="0">
                <a:solidFill>
                  <a:srgbClr val="D6E5EF"/>
                </a:solidFill>
                <a:latin typeface="Roboto" pitchFamily="34" charset="0"/>
                <a:ea typeface="Roboto" pitchFamily="34" charset="-122"/>
                <a:cs typeface="Roboto" pitchFamily="34" charset="-120"/>
              </a:rPr>
              <a:t>Same logic runs thousands of times with consistent, measurable outputs. AI becomes a business asset, not just a productivity aid.</a:t>
            </a:r>
            <a:endParaRPr lang="en-US" sz="1250" dirty="0"/>
          </a:p>
        </p:txBody>
      </p:sp>
      <p:sp>
        <p:nvSpPr>
          <p:cNvPr id="9" name="Shape 6"/>
          <p:cNvSpPr/>
          <p:nvPr/>
        </p:nvSpPr>
        <p:spPr>
          <a:xfrm>
            <a:off x="838200" y="3617952"/>
            <a:ext cx="6238994" cy="1423868"/>
          </a:xfrm>
          <a:prstGeom prst="roundRect">
            <a:avLst>
              <a:gd name="adj" fmla="val 7706"/>
            </a:avLst>
          </a:prstGeom>
          <a:noFill/>
          <a:ln w="22860">
            <a:solidFill>
              <a:srgbClr val="585F6B"/>
            </a:solidFill>
            <a:prstDash val="solid"/>
          </a:ln>
        </p:spPr>
      </p:sp>
      <p:pic>
        <p:nvPicPr>
          <p:cNvPr id="10" name="Image 1" descr="preencoded.png">    </p:cNvPr>
          <p:cNvPicPr>
            <a:picLocks noChangeAspect="1"/>
          </p:cNvPicPr>
          <p:nvPr/>
        </p:nvPicPr>
        <p:blipFill>
          <a:blip r:embed="rId2"/>
          <a:stretch>
            <a:fillRect/>
          </a:stretch>
        </p:blipFill>
        <p:spPr>
          <a:xfrm>
            <a:off x="815340" y="3617952"/>
            <a:ext cx="91440" cy="1423868"/>
          </a:xfrm>
          <a:prstGeom prst="rect">
            <a:avLst/>
          </a:prstGeom>
        </p:spPr>
      </p:pic>
      <p:sp>
        <p:nvSpPr>
          <p:cNvPr id="11" name="Text 7"/>
          <p:cNvSpPr/>
          <p:nvPr/>
        </p:nvSpPr>
        <p:spPr>
          <a:xfrm>
            <a:off x="1088350" y="3799523"/>
            <a:ext cx="3194566" cy="248007"/>
          </a:xfrm>
          <a:prstGeom prst="rect">
            <a:avLst/>
          </a:prstGeom>
          <a:noFill/>
          <a:ln/>
        </p:spPr>
        <p:txBody>
          <a:bodyPr wrap="none" lIns="0" tIns="0" rIns="0" bIns="0" rtlCol="0" anchor="t"/>
          <a:lstStyle/>
          <a:p>
            <a:pPr algn="l" indent="0" marL="0">
              <a:lnSpc>
                <a:spcPts val="1950"/>
              </a:lnSpc>
              <a:buNone/>
            </a:pPr>
            <a:r>
              <a:rPr lang="en-US" sz="1550" dirty="0">
                <a:solidFill>
                  <a:srgbClr val="D6E5EF"/>
                </a:solidFill>
                <a:latin typeface="Roboto Slab" pitchFamily="34" charset="0"/>
                <a:ea typeface="Roboto Slab" pitchFamily="34" charset="-122"/>
                <a:cs typeface="Roboto Slab" pitchFamily="34" charset="-120"/>
              </a:rPr>
              <a:t>APIs and Agents: Parallel Patterns</a:t>
            </a:r>
            <a:endParaRPr lang="en-US" sz="1550" dirty="0"/>
          </a:p>
        </p:txBody>
      </p:sp>
      <p:sp>
        <p:nvSpPr>
          <p:cNvPr id="12" name="Text 8"/>
          <p:cNvSpPr/>
          <p:nvPr/>
        </p:nvSpPr>
        <p:spPr>
          <a:xfrm>
            <a:off x="1088350" y="4174450"/>
            <a:ext cx="5807273" cy="685800"/>
          </a:xfrm>
          <a:prstGeom prst="rect">
            <a:avLst/>
          </a:prstGeom>
          <a:noFill/>
          <a:ln/>
        </p:spPr>
        <p:txBody>
          <a:bodyPr wrap="square" lIns="0" tIns="0" rIns="0" bIns="0" rtlCol="0" anchor="t"/>
          <a:lstStyle/>
          <a:p>
            <a:pPr algn="l" indent="0" marL="0">
              <a:lnSpc>
                <a:spcPts val="1800"/>
              </a:lnSpc>
              <a:buNone/>
            </a:pPr>
            <a:r>
              <a:rPr lang="en-US" sz="1250" dirty="0">
                <a:solidFill>
                  <a:srgbClr val="D6E5EF"/>
                </a:solidFill>
                <a:latin typeface="Roboto" pitchFamily="34" charset="0"/>
                <a:ea typeface="Roboto" pitchFamily="34" charset="-122"/>
                <a:cs typeface="Roboto" pitchFamily="34" charset="-120"/>
              </a:rPr>
              <a:t>Agents are built on top of API calls — but they are a different architectural pattern, not a more complex version of the same thing. Use APIs when your code should direct the flow; use agents when the AI should.</a:t>
            </a:r>
            <a:endParaRPr lang="en-US" sz="1250" dirty="0"/>
          </a:p>
        </p:txBody>
      </p:sp>
      <p:sp>
        <p:nvSpPr>
          <p:cNvPr id="13" name="Shape 9"/>
          <p:cNvSpPr/>
          <p:nvPr/>
        </p:nvSpPr>
        <p:spPr>
          <a:xfrm>
            <a:off x="838200" y="5168741"/>
            <a:ext cx="6238994" cy="1195268"/>
          </a:xfrm>
          <a:prstGeom prst="roundRect">
            <a:avLst>
              <a:gd name="adj" fmla="val 9180"/>
            </a:avLst>
          </a:prstGeom>
          <a:noFill/>
          <a:ln w="22860">
            <a:solidFill>
              <a:srgbClr val="585F6B"/>
            </a:solidFill>
            <a:prstDash val="solid"/>
          </a:ln>
        </p:spPr>
      </p:sp>
      <p:pic>
        <p:nvPicPr>
          <p:cNvPr id="14" name="Image 2" descr="preencoded.png">    </p:cNvPr>
          <p:cNvPicPr>
            <a:picLocks noChangeAspect="1"/>
          </p:cNvPicPr>
          <p:nvPr/>
        </p:nvPicPr>
        <p:blipFill>
          <a:blip r:embed="rId3"/>
          <a:stretch>
            <a:fillRect/>
          </a:stretch>
        </p:blipFill>
        <p:spPr>
          <a:xfrm>
            <a:off x="815340" y="5168741"/>
            <a:ext cx="91440" cy="1195268"/>
          </a:xfrm>
          <a:prstGeom prst="rect">
            <a:avLst/>
          </a:prstGeom>
        </p:spPr>
      </p:pic>
      <p:sp>
        <p:nvSpPr>
          <p:cNvPr id="15" name="Text 10"/>
          <p:cNvSpPr/>
          <p:nvPr/>
        </p:nvSpPr>
        <p:spPr>
          <a:xfrm>
            <a:off x="1088350" y="5350312"/>
            <a:ext cx="2178129" cy="248007"/>
          </a:xfrm>
          <a:prstGeom prst="rect">
            <a:avLst/>
          </a:prstGeom>
          <a:noFill/>
          <a:ln/>
        </p:spPr>
        <p:txBody>
          <a:bodyPr wrap="none" lIns="0" tIns="0" rIns="0" bIns="0" rtlCol="0" anchor="t"/>
          <a:lstStyle/>
          <a:p>
            <a:pPr algn="l" indent="0" marL="0">
              <a:lnSpc>
                <a:spcPts val="1950"/>
              </a:lnSpc>
              <a:buNone/>
            </a:pPr>
            <a:r>
              <a:rPr lang="en-US" sz="1550" dirty="0">
                <a:solidFill>
                  <a:srgbClr val="D6E5EF"/>
                </a:solidFill>
                <a:latin typeface="Roboto Slab" pitchFamily="34" charset="0"/>
                <a:ea typeface="Roboto Slab" pitchFamily="34" charset="-122"/>
                <a:cs typeface="Roboto Slab" pitchFamily="34" charset="-120"/>
              </a:rPr>
              <a:t>Ownership of the Stack</a:t>
            </a:r>
            <a:endParaRPr lang="en-US" sz="1550" dirty="0"/>
          </a:p>
        </p:txBody>
      </p:sp>
      <p:sp>
        <p:nvSpPr>
          <p:cNvPr id="16" name="Text 11"/>
          <p:cNvSpPr/>
          <p:nvPr/>
        </p:nvSpPr>
        <p:spPr>
          <a:xfrm>
            <a:off x="1088350" y="5725239"/>
            <a:ext cx="5807273" cy="457200"/>
          </a:xfrm>
          <a:prstGeom prst="rect">
            <a:avLst/>
          </a:prstGeom>
          <a:noFill/>
          <a:ln/>
        </p:spPr>
        <p:txBody>
          <a:bodyPr wrap="square" lIns="0" tIns="0" rIns="0" bIns="0" rtlCol="0" anchor="t"/>
          <a:lstStyle/>
          <a:p>
            <a:pPr algn="l" indent="0" marL="0">
              <a:lnSpc>
                <a:spcPts val="1800"/>
              </a:lnSpc>
              <a:buNone/>
            </a:pPr>
            <a:r>
              <a:rPr lang="en-US" sz="1250" dirty="0">
                <a:solidFill>
                  <a:srgbClr val="D6E5EF"/>
                </a:solidFill>
                <a:latin typeface="Roboto" pitchFamily="34" charset="0"/>
                <a:ea typeface="Roboto" pitchFamily="34" charset="-122"/>
                <a:cs typeface="Roboto" pitchFamily="34" charset="-120"/>
              </a:rPr>
              <a:t>You own the logic, prompts, and outputs. No vendor constraints — build exactly to your requirements.</a:t>
            </a:r>
            <a:endParaRPr lang="en-US" sz="1250" dirty="0"/>
          </a:p>
        </p:txBody>
      </p:sp>
      <p:sp>
        <p:nvSpPr>
          <p:cNvPr id="17" name="Text 12"/>
          <p:cNvSpPr/>
          <p:nvPr/>
        </p:nvSpPr>
        <p:spPr>
          <a:xfrm>
            <a:off x="7516416" y="1904881"/>
            <a:ext cx="3535204" cy="248007"/>
          </a:xfrm>
          <a:prstGeom prst="rect">
            <a:avLst/>
          </a:prstGeom>
          <a:noFill/>
          <a:ln/>
        </p:spPr>
        <p:txBody>
          <a:bodyPr wrap="none" lIns="0" tIns="0" rIns="0" bIns="0" rtlCol="0" anchor="t"/>
          <a:lstStyle/>
          <a:p>
            <a:pPr algn="l" indent="0" marL="0">
              <a:lnSpc>
                <a:spcPts val="1950"/>
              </a:lnSpc>
              <a:buNone/>
            </a:pPr>
            <a:r>
              <a:rPr lang="en-US" sz="1550" dirty="0">
                <a:solidFill>
                  <a:srgbClr val="76B9FF"/>
                </a:solidFill>
                <a:latin typeface="Roboto Slab" pitchFamily="34" charset="0"/>
                <a:ea typeface="Roboto Slab" pitchFamily="34" charset="-122"/>
                <a:cs typeface="Roboto Slab" pitchFamily="34" charset="-120"/>
              </a:rPr>
              <a:t>What Scalable API Systems Look Like</a:t>
            </a:r>
            <a:endParaRPr lang="en-US" sz="1550" dirty="0"/>
          </a:p>
        </p:txBody>
      </p:sp>
      <p:sp>
        <p:nvSpPr>
          <p:cNvPr id="18" name="Shape 13"/>
          <p:cNvSpPr/>
          <p:nvPr/>
        </p:nvSpPr>
        <p:spPr>
          <a:xfrm>
            <a:off x="7516416" y="2295763"/>
            <a:ext cx="6327815" cy="1149548"/>
          </a:xfrm>
          <a:prstGeom prst="roundRect">
            <a:avLst>
              <a:gd name="adj" fmla="val 2072"/>
            </a:avLst>
          </a:prstGeom>
          <a:solidFill>
            <a:srgbClr val="3F4652"/>
          </a:solidFill>
          <a:ln/>
        </p:spPr>
      </p:sp>
      <p:sp>
        <p:nvSpPr>
          <p:cNvPr id="19" name="Text 14"/>
          <p:cNvSpPr/>
          <p:nvPr/>
        </p:nvSpPr>
        <p:spPr>
          <a:xfrm>
            <a:off x="7675126" y="2454473"/>
            <a:ext cx="2452449" cy="248007"/>
          </a:xfrm>
          <a:prstGeom prst="rect">
            <a:avLst/>
          </a:prstGeom>
          <a:noFill/>
          <a:ln/>
        </p:spPr>
        <p:txBody>
          <a:bodyPr wrap="none" lIns="0" tIns="0" rIns="0" bIns="0" rtlCol="0" anchor="t"/>
          <a:lstStyle/>
          <a:p>
            <a:pPr algn="l" indent="0" marL="0">
              <a:lnSpc>
                <a:spcPts val="1950"/>
              </a:lnSpc>
              <a:buNone/>
            </a:pPr>
            <a:r>
              <a:rPr lang="en-US" sz="1550" dirty="0">
                <a:solidFill>
                  <a:srgbClr val="D6E5EF"/>
                </a:solidFill>
                <a:latin typeface="Roboto Slab" pitchFamily="34" charset="0"/>
                <a:ea typeface="Roboto Slab" pitchFamily="34" charset="-122"/>
                <a:cs typeface="Roboto Slab" pitchFamily="34" charset="-120"/>
              </a:rPr>
              <a:t>Input → Process → Output</a:t>
            </a:r>
            <a:endParaRPr lang="en-US" sz="1550" dirty="0"/>
          </a:p>
        </p:txBody>
      </p:sp>
      <p:sp>
        <p:nvSpPr>
          <p:cNvPr id="20" name="Text 15"/>
          <p:cNvSpPr/>
          <p:nvPr/>
        </p:nvSpPr>
        <p:spPr>
          <a:xfrm>
            <a:off x="7675126" y="2829401"/>
            <a:ext cx="6010394" cy="457200"/>
          </a:xfrm>
          <a:prstGeom prst="rect">
            <a:avLst/>
          </a:prstGeom>
          <a:noFill/>
          <a:ln/>
        </p:spPr>
        <p:txBody>
          <a:bodyPr wrap="square" lIns="0" tIns="0" rIns="0" bIns="0" rtlCol="0" anchor="t"/>
          <a:lstStyle/>
          <a:p>
            <a:pPr algn="l" indent="0" marL="0">
              <a:lnSpc>
                <a:spcPts val="1800"/>
              </a:lnSpc>
              <a:buNone/>
            </a:pPr>
            <a:r>
              <a:rPr lang="en-US" sz="1250" dirty="0">
                <a:solidFill>
                  <a:srgbClr val="D6E5EF"/>
                </a:solidFill>
                <a:latin typeface="Roboto" pitchFamily="34" charset="0"/>
                <a:ea typeface="Roboto" pitchFamily="34" charset="-122"/>
                <a:cs typeface="Roboto" pitchFamily="34" charset="-120"/>
              </a:rPr>
              <a:t>A business input passes through an LLM with a defined prompt and returns a structured output.</a:t>
            </a:r>
            <a:endParaRPr lang="en-US" sz="1250" dirty="0"/>
          </a:p>
        </p:txBody>
      </p:sp>
      <p:sp>
        <p:nvSpPr>
          <p:cNvPr id="21" name="Shape 16"/>
          <p:cNvSpPr/>
          <p:nvPr/>
        </p:nvSpPr>
        <p:spPr>
          <a:xfrm>
            <a:off x="7516416" y="3572232"/>
            <a:ext cx="6327815" cy="920948"/>
          </a:xfrm>
          <a:prstGeom prst="roundRect">
            <a:avLst>
              <a:gd name="adj" fmla="val 2586"/>
            </a:avLst>
          </a:prstGeom>
          <a:solidFill>
            <a:srgbClr val="3F4652"/>
          </a:solidFill>
          <a:ln/>
        </p:spPr>
      </p:sp>
      <p:sp>
        <p:nvSpPr>
          <p:cNvPr id="22" name="Text 17"/>
          <p:cNvSpPr/>
          <p:nvPr/>
        </p:nvSpPr>
        <p:spPr>
          <a:xfrm>
            <a:off x="7675126" y="3730942"/>
            <a:ext cx="1984653" cy="248007"/>
          </a:xfrm>
          <a:prstGeom prst="rect">
            <a:avLst/>
          </a:prstGeom>
          <a:noFill/>
          <a:ln/>
        </p:spPr>
        <p:txBody>
          <a:bodyPr wrap="none" lIns="0" tIns="0" rIns="0" bIns="0" rtlCol="0" anchor="t"/>
          <a:lstStyle/>
          <a:p>
            <a:pPr algn="l" indent="0" marL="0">
              <a:lnSpc>
                <a:spcPts val="1950"/>
              </a:lnSpc>
              <a:buNone/>
            </a:pPr>
            <a:r>
              <a:rPr lang="en-US" sz="1550" dirty="0">
                <a:solidFill>
                  <a:srgbClr val="D6E5EF"/>
                </a:solidFill>
                <a:latin typeface="Roboto Slab" pitchFamily="34" charset="0"/>
                <a:ea typeface="Roboto Slab" pitchFamily="34" charset="-122"/>
                <a:cs typeface="Roboto Slab" pitchFamily="34" charset="-120"/>
              </a:rPr>
              <a:t>Chained Calls</a:t>
            </a:r>
            <a:endParaRPr lang="en-US" sz="1550" dirty="0"/>
          </a:p>
        </p:txBody>
      </p:sp>
      <p:sp>
        <p:nvSpPr>
          <p:cNvPr id="23" name="Text 18"/>
          <p:cNvSpPr/>
          <p:nvPr/>
        </p:nvSpPr>
        <p:spPr>
          <a:xfrm>
            <a:off x="7675126" y="4105870"/>
            <a:ext cx="6010394" cy="228600"/>
          </a:xfrm>
          <a:prstGeom prst="rect">
            <a:avLst/>
          </a:prstGeom>
          <a:noFill/>
          <a:ln/>
        </p:spPr>
        <p:txBody>
          <a:bodyPr wrap="none" lIns="0" tIns="0" rIns="0" bIns="0" rtlCol="0" anchor="t"/>
          <a:lstStyle/>
          <a:p>
            <a:pPr algn="l" indent="0" marL="0">
              <a:lnSpc>
                <a:spcPts val="1800"/>
              </a:lnSpc>
              <a:buNone/>
            </a:pPr>
            <a:r>
              <a:rPr lang="en-US" sz="1250" dirty="0">
                <a:solidFill>
                  <a:srgbClr val="D6E5EF"/>
                </a:solidFill>
                <a:latin typeface="Roboto" pitchFamily="34" charset="0"/>
                <a:ea typeface="Roboto" pitchFamily="34" charset="-122"/>
                <a:cs typeface="Roboto" pitchFamily="34" charset="-120"/>
              </a:rPr>
              <a:t>Complex workflows chain multiple API calls together, each step feeding the next.</a:t>
            </a:r>
            <a:endParaRPr lang="en-US" sz="1250" dirty="0"/>
          </a:p>
        </p:txBody>
      </p:sp>
      <p:sp>
        <p:nvSpPr>
          <p:cNvPr id="24" name="Shape 19"/>
          <p:cNvSpPr/>
          <p:nvPr/>
        </p:nvSpPr>
        <p:spPr>
          <a:xfrm>
            <a:off x="7516416" y="4620101"/>
            <a:ext cx="6327815" cy="1149548"/>
          </a:xfrm>
          <a:prstGeom prst="roundRect">
            <a:avLst>
              <a:gd name="adj" fmla="val 2072"/>
            </a:avLst>
          </a:prstGeom>
          <a:solidFill>
            <a:srgbClr val="3F4652"/>
          </a:solidFill>
          <a:ln/>
        </p:spPr>
      </p:sp>
      <p:sp>
        <p:nvSpPr>
          <p:cNvPr id="25" name="Text 20"/>
          <p:cNvSpPr/>
          <p:nvPr/>
        </p:nvSpPr>
        <p:spPr>
          <a:xfrm>
            <a:off x="7675126" y="4778812"/>
            <a:ext cx="1984653" cy="248007"/>
          </a:xfrm>
          <a:prstGeom prst="rect">
            <a:avLst/>
          </a:prstGeom>
          <a:noFill/>
          <a:ln/>
        </p:spPr>
        <p:txBody>
          <a:bodyPr wrap="none" lIns="0" tIns="0" rIns="0" bIns="0" rtlCol="0" anchor="t"/>
          <a:lstStyle/>
          <a:p>
            <a:pPr algn="l" indent="0" marL="0">
              <a:lnSpc>
                <a:spcPts val="1950"/>
              </a:lnSpc>
              <a:buNone/>
            </a:pPr>
            <a:r>
              <a:rPr lang="en-US" sz="1550" dirty="0">
                <a:solidFill>
                  <a:srgbClr val="D6E5EF"/>
                </a:solidFill>
                <a:latin typeface="Roboto Slab" pitchFamily="34" charset="0"/>
                <a:ea typeface="Roboto Slab" pitchFamily="34" charset="-122"/>
                <a:cs typeface="Roboto Slab" pitchFamily="34" charset="-120"/>
              </a:rPr>
              <a:t>Human-in-the-Loop</a:t>
            </a:r>
            <a:endParaRPr lang="en-US" sz="1550" dirty="0"/>
          </a:p>
        </p:txBody>
      </p:sp>
      <p:sp>
        <p:nvSpPr>
          <p:cNvPr id="26" name="Text 21"/>
          <p:cNvSpPr/>
          <p:nvPr/>
        </p:nvSpPr>
        <p:spPr>
          <a:xfrm>
            <a:off x="7675126" y="5153739"/>
            <a:ext cx="6010394" cy="457200"/>
          </a:xfrm>
          <a:prstGeom prst="rect">
            <a:avLst/>
          </a:prstGeom>
          <a:noFill/>
          <a:ln/>
        </p:spPr>
        <p:txBody>
          <a:bodyPr wrap="square" lIns="0" tIns="0" rIns="0" bIns="0" rtlCol="0" anchor="t"/>
          <a:lstStyle/>
          <a:p>
            <a:pPr algn="l" indent="0" marL="0">
              <a:lnSpc>
                <a:spcPts val="1800"/>
              </a:lnSpc>
              <a:buNone/>
            </a:pPr>
            <a:r>
              <a:rPr lang="en-US" sz="1250" dirty="0">
                <a:solidFill>
                  <a:srgbClr val="D6E5EF"/>
                </a:solidFill>
                <a:latin typeface="Roboto" pitchFamily="34" charset="0"/>
                <a:ea typeface="Roboto" pitchFamily="34" charset="-122"/>
                <a:cs typeface="Roboto" pitchFamily="34" charset="-120"/>
              </a:rPr>
              <a:t>Review steps let humans validate or override AI outputs before they affect downstream systems.</a:t>
            </a:r>
            <a:endParaRPr lang="en-US" sz="1250" dirty="0"/>
          </a:p>
        </p:txBody>
      </p:sp>
      <p:sp>
        <p:nvSpPr>
          <p:cNvPr id="27" name="Shape 22"/>
          <p:cNvSpPr/>
          <p:nvPr/>
        </p:nvSpPr>
        <p:spPr>
          <a:xfrm>
            <a:off x="793790" y="6649760"/>
            <a:ext cx="13042821" cy="817364"/>
          </a:xfrm>
          <a:prstGeom prst="roundRect">
            <a:avLst>
              <a:gd name="adj" fmla="val 2914"/>
            </a:avLst>
          </a:prstGeom>
          <a:solidFill>
            <a:srgbClr val="082545"/>
          </a:solidFill>
          <a:ln/>
        </p:spPr>
      </p:sp>
      <p:pic>
        <p:nvPicPr>
          <p:cNvPr id="28" name="Image 3" descr="preencoded.png">    </p:cNvPr>
          <p:cNvPicPr>
            <a:picLocks noChangeAspect="1"/>
          </p:cNvPicPr>
          <p:nvPr/>
        </p:nvPicPr>
        <p:blipFill>
          <a:blip r:embed="rId4"/>
          <a:stretch>
            <a:fillRect/>
          </a:stretch>
        </p:blipFill>
        <p:spPr>
          <a:xfrm>
            <a:off x="952500" y="6876812"/>
            <a:ext cx="198358" cy="158710"/>
          </a:xfrm>
          <a:prstGeom prst="rect">
            <a:avLst/>
          </a:prstGeom>
        </p:spPr>
      </p:pic>
      <p:sp>
        <p:nvSpPr>
          <p:cNvPr id="29" name="Text 23"/>
          <p:cNvSpPr/>
          <p:nvPr/>
        </p:nvSpPr>
        <p:spPr>
          <a:xfrm>
            <a:off x="1309568" y="6816328"/>
            <a:ext cx="12368332" cy="457200"/>
          </a:xfrm>
          <a:prstGeom prst="rect">
            <a:avLst/>
          </a:prstGeom>
          <a:noFill/>
          <a:ln/>
        </p:spPr>
        <p:txBody>
          <a:bodyPr wrap="square" lIns="0" tIns="0" rIns="0" bIns="0" rtlCol="0" anchor="t"/>
          <a:lstStyle/>
          <a:p>
            <a:pPr algn="l" indent="0" marL="0">
              <a:lnSpc>
                <a:spcPts val="1800"/>
              </a:lnSpc>
              <a:buNone/>
            </a:pPr>
            <a:r>
              <a:rPr lang="en-US" sz="1250" dirty="0">
                <a:solidFill>
                  <a:srgbClr val="FFFFFF"/>
                </a:solidFill>
                <a:latin typeface="Roboto" pitchFamily="34" charset="0"/>
                <a:ea typeface="Roboto" pitchFamily="34" charset="-122"/>
                <a:cs typeface="Roboto" pitchFamily="34" charset="-120"/>
              </a:rPr>
              <a:t>APIs and agents are not on a complexity ladder — they are architecturally different. APIs keep your code in control. Agents hand control to the AI. Start with the approach that fits the task, not the one that sounds most sophisticated.</a:t>
            </a:r>
            <a:endParaRPr lang="en-US" sz="12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660083"/>
            <a:ext cx="2337435" cy="254079"/>
          </a:xfrm>
          <a:prstGeom prst="rect">
            <a:avLst/>
          </a:prstGeom>
          <a:noFill/>
          <a:ln/>
        </p:spPr>
        <p:txBody>
          <a:bodyPr wrap="none" lIns="0" tIns="0" rIns="0" bIns="0" rtlCol="0" anchor="t"/>
          <a:lstStyle/>
          <a:p>
            <a:pPr algn="l" indent="0" marL="0">
              <a:lnSpc>
                <a:spcPts val="2000"/>
              </a:lnSpc>
              <a:buNone/>
            </a:pPr>
            <a:r>
              <a:rPr lang="en-US" sz="1250" dirty="0">
                <a:solidFill>
                  <a:srgbClr val="66A8EE"/>
                </a:solidFill>
                <a:latin typeface="Roboto" pitchFamily="34" charset="0"/>
                <a:ea typeface="Roboto" pitchFamily="34" charset="-122"/>
                <a:cs typeface="Roboto" pitchFamily="34" charset="-120"/>
              </a:rPr>
              <a:t>REAL-WORLD IMPLEMENTATION</a:t>
            </a:r>
            <a:endParaRPr lang="en-US" sz="1250" dirty="0"/>
          </a:p>
        </p:txBody>
      </p:sp>
      <p:sp>
        <p:nvSpPr>
          <p:cNvPr id="3" name="Text 1"/>
          <p:cNvSpPr/>
          <p:nvPr/>
        </p:nvSpPr>
        <p:spPr>
          <a:xfrm>
            <a:off x="793790" y="1052989"/>
            <a:ext cx="13042821" cy="1240155"/>
          </a:xfrm>
          <a:prstGeom prst="rect">
            <a:avLst/>
          </a:prstGeom>
          <a:noFill/>
          <a:ln/>
        </p:spPr>
        <p:txBody>
          <a:bodyPr wrap="square" lIns="0" tIns="0" rIns="0" bIns="0" rtlCol="0" anchor="t"/>
          <a:lstStyle/>
          <a:p>
            <a:pPr algn="l" indent="0" marL="0">
              <a:lnSpc>
                <a:spcPts val="4850"/>
              </a:lnSpc>
              <a:buNone/>
            </a:pPr>
            <a:r>
              <a:rPr lang="en-US" sz="3900" dirty="0">
                <a:solidFill>
                  <a:srgbClr val="76B9FF"/>
                </a:solidFill>
                <a:latin typeface="Roboto Slab" pitchFamily="34" charset="0"/>
                <a:ea typeface="Roboto Slab" pitchFamily="34" charset="-122"/>
                <a:cs typeface="Roboto Slab" pitchFamily="34" charset="-120"/>
              </a:rPr>
              <a:t>API-Based AI in Practice: What the Build Actually Looks Like</a:t>
            </a:r>
            <a:endParaRPr lang="en-US" sz="3900" dirty="0"/>
          </a:p>
        </p:txBody>
      </p:sp>
      <p:sp>
        <p:nvSpPr>
          <p:cNvPr id="4" name="Text 2"/>
          <p:cNvSpPr/>
          <p:nvPr/>
        </p:nvSpPr>
        <p:spPr>
          <a:xfrm>
            <a:off x="793790" y="2372439"/>
            <a:ext cx="4258628"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Common Deployment Environments</a:t>
            </a:r>
            <a:endParaRPr lang="en-US" sz="1950" dirty="0"/>
          </a:p>
        </p:txBody>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2980253"/>
            <a:ext cx="496133" cy="496133"/>
          </a:xfrm>
          <a:prstGeom prst="rect">
            <a:avLst/>
          </a:prstGeom>
        </p:spPr>
      </p:pic>
      <p:sp>
        <p:nvSpPr>
          <p:cNvPr id="6" name="Text 3"/>
          <p:cNvSpPr/>
          <p:nvPr/>
        </p:nvSpPr>
        <p:spPr>
          <a:xfrm>
            <a:off x="793790" y="3724394"/>
            <a:ext cx="3008233"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Customer-Facing Website</a:t>
            </a:r>
            <a:endParaRPr lang="en-US" sz="1950" dirty="0"/>
          </a:p>
        </p:txBody>
      </p:sp>
      <p:sp>
        <p:nvSpPr>
          <p:cNvPr id="7" name="Text 4"/>
          <p:cNvSpPr/>
          <p:nvPr/>
        </p:nvSpPr>
        <p:spPr>
          <a:xfrm>
            <a:off x="793790" y="4153614"/>
            <a:ext cx="6397347" cy="127015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AI assistant embedded in your site, answering questions from product docs and FAQs via a RAG pipeline. Well-designed implementations include a human escalation path — handoff to live chat or a support ticket — for queries the AI cannot confidently resolve.</a:t>
            </a:r>
            <a:endParaRPr lang="en-US" sz="1550" dirty="0"/>
          </a:p>
        </p:txBody>
      </p:sp>
      <p:pic>
        <p:nvPicPr>
          <p:cNvPr id="8" name="Image 1" descr="preencoded.png">    </p:cNvPr>
          <p:cNvPicPr>
            <a:picLocks noChangeAspect="1"/>
          </p:cNvPicPr>
          <p:nvPr/>
        </p:nvPicPr>
        <p:blipFill>
          <a:blip r:embed="rId3"/>
          <a:stretch>
            <a:fillRect/>
          </a:stretch>
        </p:blipFill>
        <p:spPr>
          <a:xfrm>
            <a:off x="7439144" y="2980253"/>
            <a:ext cx="496133" cy="496133"/>
          </a:xfrm>
          <a:prstGeom prst="rect">
            <a:avLst/>
          </a:prstGeom>
        </p:spPr>
      </p:pic>
      <p:sp>
        <p:nvSpPr>
          <p:cNvPr id="9" name="Text 5"/>
          <p:cNvSpPr/>
          <p:nvPr/>
        </p:nvSpPr>
        <p:spPr>
          <a:xfrm>
            <a:off x="7439144" y="3724394"/>
            <a:ext cx="4988957"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Internal Staff Portal (SharePoint / Intranet)</a:t>
            </a:r>
            <a:endParaRPr lang="en-US" sz="1950" dirty="0"/>
          </a:p>
        </p:txBody>
      </p:sp>
      <p:sp>
        <p:nvSpPr>
          <p:cNvPr id="10" name="Text 6"/>
          <p:cNvSpPr/>
          <p:nvPr/>
        </p:nvSpPr>
        <p:spPr>
          <a:xfrm>
            <a:off x="7439144" y="4153614"/>
            <a:ext cx="6397466"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AI assistant embedded in SharePoint or your intranet — staff get instant answers from internal documents, reducing support tickets.</a:t>
            </a:r>
            <a:endParaRPr lang="en-US" sz="1550" dirty="0"/>
          </a:p>
        </p:txBody>
      </p:sp>
      <p:pic>
        <p:nvPicPr>
          <p:cNvPr id="11"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5820608"/>
            <a:ext cx="496133" cy="496133"/>
          </a:xfrm>
          <a:prstGeom prst="rect">
            <a:avLst/>
          </a:prstGeom>
        </p:spPr>
      </p:pic>
      <p:sp>
        <p:nvSpPr>
          <p:cNvPr id="12" name="Text 7"/>
          <p:cNvSpPr/>
          <p:nvPr/>
        </p:nvSpPr>
        <p:spPr>
          <a:xfrm>
            <a:off x="793790" y="6564749"/>
            <a:ext cx="2979301"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CRM &amp; Support Platforms</a:t>
            </a:r>
            <a:endParaRPr lang="en-US" sz="1950" dirty="0"/>
          </a:p>
        </p:txBody>
      </p:sp>
      <p:sp>
        <p:nvSpPr>
          <p:cNvPr id="13" name="Text 8"/>
          <p:cNvSpPr/>
          <p:nvPr/>
        </p:nvSpPr>
        <p:spPr>
          <a:xfrm>
            <a:off x="793790" y="6993969"/>
            <a:ext cx="6397347"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AI embedded into Salesforce, HubSpot, or Zendesk — summarizing tickets, drafting responses, and classifying issues in real time.</a:t>
            </a:r>
            <a:endParaRPr lang="en-US" sz="1550" dirty="0"/>
          </a:p>
        </p:txBody>
      </p:sp>
      <p:pic>
        <p:nvPicPr>
          <p:cNvPr id="14"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9144" y="5820608"/>
            <a:ext cx="496133" cy="496133"/>
          </a:xfrm>
          <a:prstGeom prst="rect">
            <a:avLst/>
          </a:prstGeom>
        </p:spPr>
      </p:pic>
      <p:sp>
        <p:nvSpPr>
          <p:cNvPr id="15" name="Text 9"/>
          <p:cNvSpPr/>
          <p:nvPr/>
        </p:nvSpPr>
        <p:spPr>
          <a:xfrm>
            <a:off x="7439144" y="6564749"/>
            <a:ext cx="2586633"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Custom Internal Tools</a:t>
            </a:r>
            <a:endParaRPr lang="en-US" sz="1950" dirty="0"/>
          </a:p>
        </p:txBody>
      </p:sp>
      <p:sp>
        <p:nvSpPr>
          <p:cNvPr id="16" name="Text 10"/>
          <p:cNvSpPr/>
          <p:nvPr/>
        </p:nvSpPr>
        <p:spPr>
          <a:xfrm>
            <a:off x="7439144" y="6993969"/>
            <a:ext cx="6397466"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AI wired into dashboards or ops tools — generating reports, flagging anomalies, or drafting communications from live business data.</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760333"/>
            <a:ext cx="2104192" cy="217170"/>
          </a:xfrm>
          <a:prstGeom prst="rect">
            <a:avLst/>
          </a:prstGeom>
          <a:noFill/>
          <a:ln/>
        </p:spPr>
        <p:txBody>
          <a:bodyPr wrap="none" lIns="0" tIns="0" rIns="0" bIns="0" rtlCol="0" anchor="t"/>
          <a:lstStyle/>
          <a:p>
            <a:pPr algn="l" indent="0" marL="0">
              <a:lnSpc>
                <a:spcPts val="1700"/>
              </a:lnSpc>
              <a:buNone/>
            </a:pPr>
            <a:r>
              <a:rPr lang="en-US" sz="1100" dirty="0">
                <a:solidFill>
                  <a:srgbClr val="66A8EE"/>
                </a:solidFill>
                <a:latin typeface="Roboto" pitchFamily="34" charset="0"/>
                <a:ea typeface="Roboto" pitchFamily="34" charset="-122"/>
                <a:cs typeface="Roboto" pitchFamily="34" charset="-120"/>
              </a:rPr>
              <a:t>REAL-WORLD IMPLEMENTATION</a:t>
            </a:r>
            <a:endParaRPr lang="en-US" sz="1100" dirty="0"/>
          </a:p>
        </p:txBody>
      </p:sp>
      <p:sp>
        <p:nvSpPr>
          <p:cNvPr id="3" name="Text 1"/>
          <p:cNvSpPr/>
          <p:nvPr/>
        </p:nvSpPr>
        <p:spPr>
          <a:xfrm>
            <a:off x="793790" y="1095375"/>
            <a:ext cx="6266140" cy="558165"/>
          </a:xfrm>
          <a:prstGeom prst="rect">
            <a:avLst/>
          </a:prstGeom>
          <a:noFill/>
          <a:ln/>
        </p:spPr>
        <p:txBody>
          <a:bodyPr wrap="none" lIns="0" tIns="0" rIns="0" bIns="0" rtlCol="0" anchor="t"/>
          <a:lstStyle/>
          <a:p>
            <a:pPr algn="l" indent="0" marL="0">
              <a:lnSpc>
                <a:spcPts val="4350"/>
              </a:lnSpc>
              <a:buNone/>
            </a:pPr>
            <a:r>
              <a:rPr lang="en-US" sz="3500" dirty="0">
                <a:solidFill>
                  <a:srgbClr val="76B9FF"/>
                </a:solidFill>
                <a:latin typeface="Roboto Slab" pitchFamily="34" charset="0"/>
                <a:ea typeface="Roboto Slab" pitchFamily="34" charset="-122"/>
                <a:cs typeface="Roboto Slab" pitchFamily="34" charset="-120"/>
              </a:rPr>
              <a:t>API-Based AI: The Tech Stack</a:t>
            </a:r>
            <a:endParaRPr lang="en-US" sz="3500" dirty="0"/>
          </a:p>
        </p:txBody>
      </p:sp>
      <p:sp>
        <p:nvSpPr>
          <p:cNvPr id="4" name="Text 2"/>
          <p:cNvSpPr/>
          <p:nvPr/>
        </p:nvSpPr>
        <p:spPr>
          <a:xfrm>
            <a:off x="793790" y="2055376"/>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Foundation Layers</a:t>
            </a:r>
            <a:endParaRPr lang="en-US" sz="1750" dirty="0"/>
          </a:p>
        </p:txBody>
      </p:sp>
      <p:sp>
        <p:nvSpPr>
          <p:cNvPr id="5" name="Shape 3"/>
          <p:cNvSpPr/>
          <p:nvPr/>
        </p:nvSpPr>
        <p:spPr>
          <a:xfrm>
            <a:off x="793790" y="2515195"/>
            <a:ext cx="6303526" cy="1114068"/>
          </a:xfrm>
          <a:prstGeom prst="roundRect">
            <a:avLst>
              <a:gd name="adj" fmla="val 9849"/>
            </a:avLst>
          </a:prstGeom>
          <a:solidFill>
            <a:srgbClr val="202733"/>
          </a:solidFill>
          <a:ln w="22860">
            <a:solidFill>
              <a:srgbClr val="585F6B"/>
            </a:solidFill>
            <a:prstDash val="solid"/>
          </a:ln>
        </p:spPr>
      </p:sp>
      <p:pic>
        <p:nvPicPr>
          <p:cNvPr id="6" name="Image 0" descr="preencoded.png">    </p:cNvPr>
          <p:cNvPicPr>
            <a:picLocks noChangeAspect="1"/>
          </p:cNvPicPr>
          <p:nvPr/>
        </p:nvPicPr>
        <p:blipFill>
          <a:blip r:embed="rId1"/>
          <a:stretch>
            <a:fillRect/>
          </a:stretch>
        </p:blipFill>
        <p:spPr>
          <a:xfrm>
            <a:off x="770930" y="2515195"/>
            <a:ext cx="91440" cy="1114068"/>
          </a:xfrm>
          <a:prstGeom prst="rect">
            <a:avLst/>
          </a:prstGeom>
        </p:spPr>
      </p:pic>
      <p:sp>
        <p:nvSpPr>
          <p:cNvPr id="7" name="Text 4"/>
          <p:cNvSpPr/>
          <p:nvPr/>
        </p:nvSpPr>
        <p:spPr>
          <a:xfrm>
            <a:off x="1063823" y="2716649"/>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The LLM Layer</a:t>
            </a:r>
            <a:endParaRPr lang="en-US" sz="1750" dirty="0"/>
          </a:p>
        </p:txBody>
      </p:sp>
      <p:sp>
        <p:nvSpPr>
          <p:cNvPr id="8" name="Text 5"/>
          <p:cNvSpPr/>
          <p:nvPr/>
        </p:nvSpPr>
        <p:spPr>
          <a:xfrm>
            <a:off x="1063823" y="3156347"/>
            <a:ext cx="5832038" cy="271463"/>
          </a:xfrm>
          <a:prstGeom prst="rect">
            <a:avLst/>
          </a:prstGeom>
          <a:noFill/>
          <a:ln/>
        </p:spPr>
        <p:txBody>
          <a:bodyPr wrap="non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The reasoning engine — OpenAI, Anthropic, or Google, accessed via API.</a:t>
            </a:r>
            <a:endParaRPr lang="en-US" sz="1400" dirty="0"/>
          </a:p>
        </p:txBody>
      </p:sp>
      <p:sp>
        <p:nvSpPr>
          <p:cNvPr id="9" name="Shape 6"/>
          <p:cNvSpPr/>
          <p:nvPr/>
        </p:nvSpPr>
        <p:spPr>
          <a:xfrm>
            <a:off x="793790" y="3789998"/>
            <a:ext cx="6303526" cy="1114068"/>
          </a:xfrm>
          <a:prstGeom prst="roundRect">
            <a:avLst>
              <a:gd name="adj" fmla="val 9849"/>
            </a:avLst>
          </a:prstGeom>
          <a:solidFill>
            <a:srgbClr val="202733"/>
          </a:solidFill>
          <a:ln w="22860">
            <a:solidFill>
              <a:srgbClr val="585F6B"/>
            </a:solidFill>
            <a:prstDash val="solid"/>
          </a:ln>
        </p:spPr>
      </p:sp>
      <p:pic>
        <p:nvPicPr>
          <p:cNvPr id="10" name="Image 1" descr="preencoded.png">    </p:cNvPr>
          <p:cNvPicPr>
            <a:picLocks noChangeAspect="1"/>
          </p:cNvPicPr>
          <p:nvPr/>
        </p:nvPicPr>
        <p:blipFill>
          <a:blip r:embed="rId2"/>
          <a:stretch>
            <a:fillRect/>
          </a:stretch>
        </p:blipFill>
        <p:spPr>
          <a:xfrm>
            <a:off x="770930" y="3789998"/>
            <a:ext cx="91440" cy="1114068"/>
          </a:xfrm>
          <a:prstGeom prst="rect">
            <a:avLst/>
          </a:prstGeom>
        </p:spPr>
      </p:pic>
      <p:sp>
        <p:nvSpPr>
          <p:cNvPr id="11" name="Text 7"/>
          <p:cNvSpPr/>
          <p:nvPr/>
        </p:nvSpPr>
        <p:spPr>
          <a:xfrm>
            <a:off x="1063823" y="3991451"/>
            <a:ext cx="2243257"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The Data Layer (RAG)</a:t>
            </a:r>
            <a:endParaRPr lang="en-US" sz="1750" dirty="0"/>
          </a:p>
        </p:txBody>
      </p:sp>
      <p:sp>
        <p:nvSpPr>
          <p:cNvPr id="12" name="Text 8"/>
          <p:cNvSpPr/>
          <p:nvPr/>
        </p:nvSpPr>
        <p:spPr>
          <a:xfrm>
            <a:off x="1063823" y="4431149"/>
            <a:ext cx="5832038" cy="271463"/>
          </a:xfrm>
          <a:prstGeom prst="rect">
            <a:avLst/>
          </a:prstGeom>
          <a:noFill/>
          <a:ln/>
        </p:spPr>
        <p:txBody>
          <a:bodyPr wrap="non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Content stored in a vector database and retrieved before each LLM call.</a:t>
            </a:r>
            <a:endParaRPr lang="en-US" sz="1400" dirty="0"/>
          </a:p>
        </p:txBody>
      </p:sp>
      <p:sp>
        <p:nvSpPr>
          <p:cNvPr id="13" name="Shape 9"/>
          <p:cNvSpPr/>
          <p:nvPr/>
        </p:nvSpPr>
        <p:spPr>
          <a:xfrm>
            <a:off x="793790" y="5064800"/>
            <a:ext cx="6303526" cy="1385530"/>
          </a:xfrm>
          <a:prstGeom prst="roundRect">
            <a:avLst>
              <a:gd name="adj" fmla="val 7920"/>
            </a:avLst>
          </a:prstGeom>
          <a:solidFill>
            <a:srgbClr val="202733"/>
          </a:solidFill>
          <a:ln w="22860">
            <a:solidFill>
              <a:srgbClr val="585F6B"/>
            </a:solidFill>
            <a:prstDash val="solid"/>
          </a:ln>
        </p:spPr>
      </p:sp>
      <p:pic>
        <p:nvPicPr>
          <p:cNvPr id="14" name="Image 2" descr="preencoded.png">    </p:cNvPr>
          <p:cNvPicPr>
            <a:picLocks noChangeAspect="1"/>
          </p:cNvPicPr>
          <p:nvPr/>
        </p:nvPicPr>
        <p:blipFill>
          <a:blip r:embed="rId3"/>
          <a:stretch>
            <a:fillRect/>
          </a:stretch>
        </p:blipFill>
        <p:spPr>
          <a:xfrm>
            <a:off x="770930" y="5064800"/>
            <a:ext cx="91440" cy="1385530"/>
          </a:xfrm>
          <a:prstGeom prst="rect">
            <a:avLst/>
          </a:prstGeom>
        </p:spPr>
      </p:pic>
      <p:sp>
        <p:nvSpPr>
          <p:cNvPr id="15" name="Text 10"/>
          <p:cNvSpPr/>
          <p:nvPr/>
        </p:nvSpPr>
        <p:spPr>
          <a:xfrm>
            <a:off x="1063823" y="5266253"/>
            <a:ext cx="4018598"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The Middleware / Orchestration Layer</a:t>
            </a:r>
            <a:endParaRPr lang="en-US" sz="1750" dirty="0"/>
          </a:p>
        </p:txBody>
      </p:sp>
      <p:sp>
        <p:nvSpPr>
          <p:cNvPr id="16" name="Text 11"/>
          <p:cNvSpPr/>
          <p:nvPr/>
        </p:nvSpPr>
        <p:spPr>
          <a:xfrm>
            <a:off x="1063823" y="5705951"/>
            <a:ext cx="5832038" cy="54292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Frameworks like LangChain or LlamaIndex manage retrieval, prompts, memory, and API calls.</a:t>
            </a:r>
            <a:endParaRPr lang="en-US" sz="1400" dirty="0"/>
          </a:p>
        </p:txBody>
      </p:sp>
      <p:sp>
        <p:nvSpPr>
          <p:cNvPr id="17" name="Text 12"/>
          <p:cNvSpPr/>
          <p:nvPr/>
        </p:nvSpPr>
        <p:spPr>
          <a:xfrm>
            <a:off x="7540704" y="2055376"/>
            <a:ext cx="2626995"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Delivery &amp; Access Layers</a:t>
            </a:r>
            <a:endParaRPr lang="en-US" sz="1750" dirty="0"/>
          </a:p>
        </p:txBody>
      </p:sp>
      <p:sp>
        <p:nvSpPr>
          <p:cNvPr id="18" name="Shape 13"/>
          <p:cNvSpPr/>
          <p:nvPr/>
        </p:nvSpPr>
        <p:spPr>
          <a:xfrm>
            <a:off x="7540704" y="2515195"/>
            <a:ext cx="6303526" cy="1385530"/>
          </a:xfrm>
          <a:prstGeom prst="roundRect">
            <a:avLst>
              <a:gd name="adj" fmla="val 7920"/>
            </a:avLst>
          </a:prstGeom>
          <a:solidFill>
            <a:srgbClr val="202733"/>
          </a:solidFill>
          <a:ln w="22860">
            <a:solidFill>
              <a:srgbClr val="585F6B"/>
            </a:solidFill>
            <a:prstDash val="solid"/>
          </a:ln>
        </p:spPr>
      </p:sp>
      <p:pic>
        <p:nvPicPr>
          <p:cNvPr id="19" name="Image 3" descr="preencoded.png">    </p:cNvPr>
          <p:cNvPicPr>
            <a:picLocks noChangeAspect="1"/>
          </p:cNvPicPr>
          <p:nvPr/>
        </p:nvPicPr>
        <p:blipFill>
          <a:blip r:embed="rId4"/>
          <a:stretch>
            <a:fillRect/>
          </a:stretch>
        </p:blipFill>
        <p:spPr>
          <a:xfrm>
            <a:off x="7517844" y="2515195"/>
            <a:ext cx="91440" cy="1385530"/>
          </a:xfrm>
          <a:prstGeom prst="rect">
            <a:avLst/>
          </a:prstGeom>
        </p:spPr>
      </p:pic>
      <p:sp>
        <p:nvSpPr>
          <p:cNvPr id="20" name="Text 14"/>
          <p:cNvSpPr/>
          <p:nvPr/>
        </p:nvSpPr>
        <p:spPr>
          <a:xfrm>
            <a:off x="7810738" y="2716649"/>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The Interface Layer</a:t>
            </a:r>
            <a:endParaRPr lang="en-US" sz="1750" dirty="0"/>
          </a:p>
        </p:txBody>
      </p:sp>
      <p:sp>
        <p:nvSpPr>
          <p:cNvPr id="21" name="Text 15"/>
          <p:cNvSpPr/>
          <p:nvPr/>
        </p:nvSpPr>
        <p:spPr>
          <a:xfrm>
            <a:off x="7810738" y="3156347"/>
            <a:ext cx="5832038" cy="54292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Chat widget, Teams bot, Slack integration, or custom UI — wherever your users are.</a:t>
            </a:r>
            <a:endParaRPr lang="en-US" sz="1400" dirty="0"/>
          </a:p>
        </p:txBody>
      </p:sp>
      <p:sp>
        <p:nvSpPr>
          <p:cNvPr id="22" name="Shape 16"/>
          <p:cNvSpPr/>
          <p:nvPr/>
        </p:nvSpPr>
        <p:spPr>
          <a:xfrm>
            <a:off x="7540704" y="4061460"/>
            <a:ext cx="6303526" cy="1114068"/>
          </a:xfrm>
          <a:prstGeom prst="roundRect">
            <a:avLst>
              <a:gd name="adj" fmla="val 9849"/>
            </a:avLst>
          </a:prstGeom>
          <a:solidFill>
            <a:srgbClr val="202733"/>
          </a:solidFill>
          <a:ln w="22860">
            <a:solidFill>
              <a:srgbClr val="585F6B"/>
            </a:solidFill>
            <a:prstDash val="solid"/>
          </a:ln>
        </p:spPr>
      </p:sp>
      <p:pic>
        <p:nvPicPr>
          <p:cNvPr id="23" name="Image 4" descr="preencoded.png">    </p:cNvPr>
          <p:cNvPicPr>
            <a:picLocks noChangeAspect="1"/>
          </p:cNvPicPr>
          <p:nvPr/>
        </p:nvPicPr>
        <p:blipFill>
          <a:blip r:embed="rId5"/>
          <a:stretch>
            <a:fillRect/>
          </a:stretch>
        </p:blipFill>
        <p:spPr>
          <a:xfrm>
            <a:off x="7517844" y="4061460"/>
            <a:ext cx="91440" cy="1114068"/>
          </a:xfrm>
          <a:prstGeom prst="rect">
            <a:avLst/>
          </a:prstGeom>
        </p:spPr>
      </p:pic>
      <p:sp>
        <p:nvSpPr>
          <p:cNvPr id="24" name="Text 17"/>
          <p:cNvSpPr/>
          <p:nvPr/>
        </p:nvSpPr>
        <p:spPr>
          <a:xfrm>
            <a:off x="7810738" y="4262914"/>
            <a:ext cx="2714387"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Authentication &amp; Security</a:t>
            </a:r>
            <a:endParaRPr lang="en-US" sz="1750" dirty="0"/>
          </a:p>
        </p:txBody>
      </p:sp>
      <p:sp>
        <p:nvSpPr>
          <p:cNvPr id="25" name="Text 18"/>
          <p:cNvSpPr/>
          <p:nvPr/>
        </p:nvSpPr>
        <p:spPr>
          <a:xfrm>
            <a:off x="7810738" y="4702612"/>
            <a:ext cx="5832038" cy="271463"/>
          </a:xfrm>
          <a:prstGeom prst="rect">
            <a:avLst/>
          </a:prstGeom>
          <a:noFill/>
          <a:ln/>
        </p:spPr>
        <p:txBody>
          <a:bodyPr wrap="non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Identity providers ensure users only access authorized data.</a:t>
            </a:r>
            <a:endParaRPr lang="en-US" sz="1400" dirty="0"/>
          </a:p>
        </p:txBody>
      </p:sp>
      <p:sp>
        <p:nvSpPr>
          <p:cNvPr id="26" name="Shape 19"/>
          <p:cNvSpPr/>
          <p:nvPr/>
        </p:nvSpPr>
        <p:spPr>
          <a:xfrm>
            <a:off x="793790" y="6812042"/>
            <a:ext cx="13042821" cy="710803"/>
          </a:xfrm>
          <a:prstGeom prst="roundRect">
            <a:avLst>
              <a:gd name="adj" fmla="val 3770"/>
            </a:avLst>
          </a:prstGeom>
          <a:solidFill>
            <a:srgbClr val="082545"/>
          </a:solidFill>
          <a:ln/>
        </p:spPr>
      </p:sp>
      <p:pic>
        <p:nvPicPr>
          <p:cNvPr id="27" name="Image 5" descr="preencoded.png">    </p:cNvPr>
          <p:cNvPicPr>
            <a:picLocks noChangeAspect="1"/>
          </p:cNvPicPr>
          <p:nvPr/>
        </p:nvPicPr>
        <p:blipFill>
          <a:blip r:embed="rId6"/>
          <a:stretch>
            <a:fillRect/>
          </a:stretch>
        </p:blipFill>
        <p:spPr>
          <a:xfrm>
            <a:off x="972383" y="7069455"/>
            <a:ext cx="223242" cy="178594"/>
          </a:xfrm>
          <a:prstGeom prst="rect">
            <a:avLst/>
          </a:prstGeom>
        </p:spPr>
      </p:pic>
      <p:sp>
        <p:nvSpPr>
          <p:cNvPr id="28" name="Text 20"/>
          <p:cNvSpPr/>
          <p:nvPr/>
        </p:nvSpPr>
        <p:spPr>
          <a:xfrm>
            <a:off x="1374219" y="7017425"/>
            <a:ext cx="12283797" cy="271463"/>
          </a:xfrm>
          <a:prstGeom prst="rect">
            <a:avLst/>
          </a:prstGeom>
          <a:noFill/>
          <a:ln/>
        </p:spPr>
        <p:txBody>
          <a:bodyPr wrap="none" lIns="0" tIns="0" rIns="0" bIns="0" rtlCol="0" anchor="t"/>
          <a:lstStyle/>
          <a:p>
            <a:pPr algn="l" indent="0" marL="0">
              <a:lnSpc>
                <a:spcPts val="2100"/>
              </a:lnSpc>
              <a:buNone/>
            </a:pPr>
            <a:r>
              <a:rPr lang="en-US" sz="1400" dirty="0">
                <a:solidFill>
                  <a:srgbClr val="FFFFFF"/>
                </a:solidFill>
                <a:latin typeface="Roboto" pitchFamily="34" charset="0"/>
                <a:ea typeface="Roboto" pitchFamily="34" charset="-122"/>
                <a:cs typeface="Roboto" pitchFamily="34" charset="-120"/>
              </a:rPr>
              <a:t>Tools shown are illustrative. The five layers are consistent across most implementations — tools vary by organization and infrastructure.</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757845"/>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Approach 4 of 4</a:t>
            </a:r>
            <a:endParaRPr lang="en-US" sz="1950" dirty="0"/>
          </a:p>
        </p:txBody>
      </p:sp>
      <p:sp>
        <p:nvSpPr>
          <p:cNvPr id="4" name="Text 1"/>
          <p:cNvSpPr/>
          <p:nvPr/>
        </p:nvSpPr>
        <p:spPr>
          <a:xfrm>
            <a:off x="6280190" y="3365659"/>
            <a:ext cx="6879074" cy="855821"/>
          </a:xfrm>
          <a:prstGeom prst="rect">
            <a:avLst/>
          </a:prstGeom>
          <a:noFill/>
          <a:ln/>
        </p:spPr>
        <p:txBody>
          <a:bodyPr wrap="none" lIns="0" tIns="0" rIns="0" bIns="0" rtlCol="0" anchor="t"/>
          <a:lstStyle/>
          <a:p>
            <a:pPr algn="l" indent="0" marL="0">
              <a:lnSpc>
                <a:spcPts val="6700"/>
              </a:lnSpc>
              <a:buNone/>
            </a:pPr>
            <a:r>
              <a:rPr lang="en-US" sz="5350" dirty="0">
                <a:solidFill>
                  <a:srgbClr val="76B9FF"/>
                </a:solidFill>
                <a:latin typeface="Roboto Slab" pitchFamily="34" charset="0"/>
                <a:ea typeface="Roboto Slab" pitchFamily="34" charset="-122"/>
                <a:cs typeface="Roboto Slab" pitchFamily="34" charset="-120"/>
              </a:rPr>
              <a:t>Agents &amp; Automation</a:t>
            </a:r>
            <a:endParaRPr lang="en-US" sz="5350" dirty="0"/>
          </a:p>
        </p:txBody>
      </p:sp>
      <p:sp>
        <p:nvSpPr>
          <p:cNvPr id="5" name="Text 2"/>
          <p:cNvSpPr/>
          <p:nvPr/>
        </p:nvSpPr>
        <p:spPr>
          <a:xfrm>
            <a:off x="6280190" y="4519136"/>
            <a:ext cx="7556421" cy="952619"/>
          </a:xfrm>
          <a:prstGeom prst="rect">
            <a:avLst/>
          </a:prstGeom>
          <a:noFill/>
          <a:ln/>
        </p:spPr>
        <p:txBody>
          <a:bodyPr wrap="square" lIns="0" tIns="0" rIns="0" bIns="0" rtlCol="0" anchor="t"/>
          <a:lstStyle/>
          <a:p>
            <a:pPr algn="l" indent="0" marL="0">
              <a:lnSpc>
                <a:spcPts val="2500"/>
              </a:lnSpc>
              <a:buNone/>
            </a:pPr>
            <a:r>
              <a:rPr lang="en-US" sz="1550" b="1" dirty="0">
                <a:solidFill>
                  <a:srgbClr val="66A8EE"/>
                </a:solidFill>
                <a:latin typeface="Roboto" pitchFamily="34" charset="0"/>
                <a:ea typeface="Roboto" pitchFamily="34" charset="-122"/>
                <a:cs typeface="Roboto" pitchFamily="34" charset="-120"/>
              </a:rPr>
              <a:t>AI + Workflows + Decision Logic + Tool Use.</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An architectural choice, not a complexity level. Agents range from simple to sophisticated — what defines them is that the AI controls the logic, not your code.</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547807"/>
            <a:ext cx="11569779" cy="620078"/>
          </a:xfrm>
          <a:prstGeom prst="rect">
            <a:avLst/>
          </a:prstGeom>
          <a:noFill/>
          <a:ln/>
        </p:spPr>
        <p:txBody>
          <a:bodyPr wrap="none" lIns="0" tIns="0" rIns="0" bIns="0" rtlCol="0" anchor="t"/>
          <a:lstStyle/>
          <a:p>
            <a:pPr algn="l" indent="0" marL="0">
              <a:lnSpc>
                <a:spcPts val="4850"/>
              </a:lnSpc>
              <a:buNone/>
            </a:pPr>
            <a:r>
              <a:rPr lang="en-US" sz="3900" dirty="0">
                <a:solidFill>
                  <a:srgbClr val="76B9FF"/>
                </a:solidFill>
                <a:latin typeface="Roboto Slab" pitchFamily="34" charset="0"/>
                <a:ea typeface="Roboto Slab" pitchFamily="34" charset="-122"/>
                <a:cs typeface="Roboto Slab" pitchFamily="34" charset="-120"/>
              </a:rPr>
              <a:t>Agents &amp; Automation: AI-Directed Logic in Action</a:t>
            </a:r>
            <a:endParaRPr lang="en-US" sz="3900" dirty="0"/>
          </a:p>
        </p:txBody>
      </p:sp>
      <p:sp>
        <p:nvSpPr>
          <p:cNvPr id="3" name="Text 1"/>
          <p:cNvSpPr/>
          <p:nvPr/>
        </p:nvSpPr>
        <p:spPr>
          <a:xfrm>
            <a:off x="793790" y="1564719"/>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The distinction between APIs and agents is architectural — not about complexity — it's about who controls the logic.</a:t>
            </a:r>
            <a:endParaRPr lang="en-US" sz="1550" dirty="0"/>
          </a:p>
        </p:txBody>
      </p:sp>
      <p:sp>
        <p:nvSpPr>
          <p:cNvPr id="4" name="Shape 2"/>
          <p:cNvSpPr/>
          <p:nvPr/>
        </p:nvSpPr>
        <p:spPr>
          <a:xfrm>
            <a:off x="793790" y="2105501"/>
            <a:ext cx="13042821" cy="4192191"/>
          </a:xfrm>
          <a:prstGeom prst="roundRect">
            <a:avLst>
              <a:gd name="adj" fmla="val 710"/>
            </a:avLst>
          </a:prstGeom>
          <a:solidFill>
            <a:srgbClr val="3F4652"/>
          </a:solidFill>
          <a:ln/>
        </p:spPr>
      </p:sp>
      <p:sp>
        <p:nvSpPr>
          <p:cNvPr id="5" name="Shape 3"/>
          <p:cNvSpPr/>
          <p:nvPr/>
        </p:nvSpPr>
        <p:spPr>
          <a:xfrm>
            <a:off x="793790" y="2105501"/>
            <a:ext cx="6521410" cy="1461016"/>
          </a:xfrm>
          <a:prstGeom prst="roundRect">
            <a:avLst>
              <a:gd name="adj" fmla="val 2038"/>
            </a:avLst>
          </a:prstGeom>
          <a:solidFill>
            <a:srgbClr val="3F4652"/>
          </a:solidFill>
          <a:ln/>
        </p:spPr>
      </p:sp>
      <p:sp>
        <p:nvSpPr>
          <p:cNvPr id="6" name="Text 4"/>
          <p:cNvSpPr/>
          <p:nvPr/>
        </p:nvSpPr>
        <p:spPr>
          <a:xfrm>
            <a:off x="992148" y="2303859"/>
            <a:ext cx="2899648"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Multi-Step Orchestration</a:t>
            </a:r>
            <a:endParaRPr lang="en-US" sz="1950" dirty="0"/>
          </a:p>
        </p:txBody>
      </p:sp>
      <p:sp>
        <p:nvSpPr>
          <p:cNvPr id="7" name="Text 5"/>
          <p:cNvSpPr/>
          <p:nvPr/>
        </p:nvSpPr>
        <p:spPr>
          <a:xfrm>
            <a:off x="992148" y="2733080"/>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Handles end-to-end process flows — from trigger to output — across multiple systems and decision points.</a:t>
            </a:r>
            <a:endParaRPr lang="en-US" sz="1550" dirty="0"/>
          </a:p>
        </p:txBody>
      </p:sp>
      <p:sp>
        <p:nvSpPr>
          <p:cNvPr id="8" name="Shape 6"/>
          <p:cNvSpPr/>
          <p:nvPr/>
        </p:nvSpPr>
        <p:spPr>
          <a:xfrm>
            <a:off x="7315200" y="2105501"/>
            <a:ext cx="6521410" cy="1461016"/>
          </a:xfrm>
          <a:prstGeom prst="rect">
            <a:avLst/>
          </a:prstGeom>
          <a:solidFill>
            <a:srgbClr val="3F4652"/>
          </a:solidFill>
          <a:ln/>
        </p:spPr>
      </p:sp>
      <p:sp>
        <p:nvSpPr>
          <p:cNvPr id="9" name="Shape 7"/>
          <p:cNvSpPr/>
          <p:nvPr/>
        </p:nvSpPr>
        <p:spPr>
          <a:xfrm>
            <a:off x="7315200" y="2105501"/>
            <a:ext cx="22860" cy="1461016"/>
          </a:xfrm>
          <a:prstGeom prst="roundRect">
            <a:avLst>
              <a:gd name="adj" fmla="val 130232"/>
            </a:avLst>
          </a:prstGeom>
          <a:solidFill>
            <a:srgbClr val="585F6B"/>
          </a:solidFill>
          <a:ln/>
        </p:spPr>
      </p:sp>
      <p:sp>
        <p:nvSpPr>
          <p:cNvPr id="10" name="Text 8"/>
          <p:cNvSpPr/>
          <p:nvPr/>
        </p:nvSpPr>
        <p:spPr>
          <a:xfrm>
            <a:off x="7811333" y="2303859"/>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Dynamic Reasoning</a:t>
            </a:r>
            <a:endParaRPr lang="en-US" sz="1950" dirty="0"/>
          </a:p>
        </p:txBody>
      </p:sp>
      <p:sp>
        <p:nvSpPr>
          <p:cNvPr id="11" name="Text 9"/>
          <p:cNvSpPr/>
          <p:nvPr/>
        </p:nvSpPr>
        <p:spPr>
          <a:xfrm>
            <a:off x="7811333" y="2733080"/>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AI agents adapt at each step — deciding what to do next based on context, not a fixed script.</a:t>
            </a:r>
            <a:endParaRPr lang="en-US" sz="1550" dirty="0"/>
          </a:p>
        </p:txBody>
      </p:sp>
      <p:sp>
        <p:nvSpPr>
          <p:cNvPr id="12" name="Shape 10"/>
          <p:cNvSpPr/>
          <p:nvPr/>
        </p:nvSpPr>
        <p:spPr>
          <a:xfrm>
            <a:off x="7067193" y="2587883"/>
            <a:ext cx="496133" cy="496133"/>
          </a:xfrm>
          <a:prstGeom prst="roundRect">
            <a:avLst>
              <a:gd name="adj" fmla="val 6001"/>
            </a:avLst>
          </a:prstGeom>
          <a:solidFill>
            <a:srgbClr val="202733"/>
          </a:solidFill>
          <a:ln w="22860">
            <a:solidFill>
              <a:srgbClr val="585F6B"/>
            </a:solidFill>
            <a:prstDash val="solid"/>
          </a:ln>
        </p:spPr>
      </p:sp>
      <p:pic>
        <p:nvPicPr>
          <p:cNvPr id="1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191256" y="2711827"/>
            <a:ext cx="248007" cy="248007"/>
          </a:xfrm>
          <a:prstGeom prst="rect">
            <a:avLst/>
          </a:prstGeom>
        </p:spPr>
      </p:pic>
      <p:sp>
        <p:nvSpPr>
          <p:cNvPr id="14" name="Shape 11"/>
          <p:cNvSpPr/>
          <p:nvPr/>
        </p:nvSpPr>
        <p:spPr>
          <a:xfrm>
            <a:off x="793790" y="3566517"/>
            <a:ext cx="6521410" cy="2731175"/>
          </a:xfrm>
          <a:prstGeom prst="rect">
            <a:avLst/>
          </a:prstGeom>
          <a:solidFill>
            <a:srgbClr val="3F4652"/>
          </a:solidFill>
          <a:ln/>
        </p:spPr>
      </p:sp>
      <p:sp>
        <p:nvSpPr>
          <p:cNvPr id="15" name="Shape 12"/>
          <p:cNvSpPr/>
          <p:nvPr/>
        </p:nvSpPr>
        <p:spPr>
          <a:xfrm>
            <a:off x="793790" y="3566517"/>
            <a:ext cx="6521410" cy="22860"/>
          </a:xfrm>
          <a:prstGeom prst="roundRect">
            <a:avLst>
              <a:gd name="adj" fmla="val 130232"/>
            </a:avLst>
          </a:prstGeom>
          <a:solidFill>
            <a:srgbClr val="585F6B"/>
          </a:solidFill>
          <a:ln/>
        </p:spPr>
      </p:sp>
      <p:sp>
        <p:nvSpPr>
          <p:cNvPr id="16" name="Text 13"/>
          <p:cNvSpPr/>
          <p:nvPr/>
        </p:nvSpPr>
        <p:spPr>
          <a:xfrm>
            <a:off x="992148" y="3764875"/>
            <a:ext cx="3022997"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Tool &amp; System Integration</a:t>
            </a:r>
            <a:endParaRPr lang="en-US" sz="1950" dirty="0"/>
          </a:p>
        </p:txBody>
      </p:sp>
      <p:sp>
        <p:nvSpPr>
          <p:cNvPr id="17" name="Text 14"/>
          <p:cNvSpPr/>
          <p:nvPr/>
        </p:nvSpPr>
        <p:spPr>
          <a:xfrm>
            <a:off x="992148" y="4194096"/>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Calls APIs, queries databases, and interacts with external systems as part of the workflow.</a:t>
            </a:r>
            <a:endParaRPr lang="en-US" sz="1550" dirty="0"/>
          </a:p>
        </p:txBody>
      </p:sp>
      <p:sp>
        <p:nvSpPr>
          <p:cNvPr id="18" name="Shape 15"/>
          <p:cNvSpPr/>
          <p:nvPr/>
        </p:nvSpPr>
        <p:spPr>
          <a:xfrm>
            <a:off x="7315200" y="3566517"/>
            <a:ext cx="6521410" cy="2731175"/>
          </a:xfrm>
          <a:prstGeom prst="rect">
            <a:avLst/>
          </a:prstGeom>
          <a:solidFill>
            <a:srgbClr val="3F4652"/>
          </a:solidFill>
          <a:ln/>
        </p:spPr>
      </p:sp>
      <p:sp>
        <p:nvSpPr>
          <p:cNvPr id="19" name="Shape 16"/>
          <p:cNvSpPr/>
          <p:nvPr/>
        </p:nvSpPr>
        <p:spPr>
          <a:xfrm>
            <a:off x="7315200" y="3566517"/>
            <a:ext cx="22860" cy="2731175"/>
          </a:xfrm>
          <a:prstGeom prst="roundRect">
            <a:avLst>
              <a:gd name="adj" fmla="val 130232"/>
            </a:avLst>
          </a:prstGeom>
          <a:solidFill>
            <a:srgbClr val="585F6B"/>
          </a:solidFill>
          <a:ln/>
        </p:spPr>
      </p:sp>
      <p:sp>
        <p:nvSpPr>
          <p:cNvPr id="20" name="Shape 17"/>
          <p:cNvSpPr/>
          <p:nvPr/>
        </p:nvSpPr>
        <p:spPr>
          <a:xfrm>
            <a:off x="7315200" y="3566517"/>
            <a:ext cx="6521410" cy="22860"/>
          </a:xfrm>
          <a:prstGeom prst="roundRect">
            <a:avLst>
              <a:gd name="adj" fmla="val 130232"/>
            </a:avLst>
          </a:prstGeom>
          <a:solidFill>
            <a:srgbClr val="585F6B"/>
          </a:solidFill>
          <a:ln/>
        </p:spPr>
      </p:sp>
      <p:sp>
        <p:nvSpPr>
          <p:cNvPr id="21" name="Text 18"/>
          <p:cNvSpPr/>
          <p:nvPr/>
        </p:nvSpPr>
        <p:spPr>
          <a:xfrm>
            <a:off x="7811333" y="3764875"/>
            <a:ext cx="4523780"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API vs. Agent: Who Controls the Logic?</a:t>
            </a:r>
            <a:endParaRPr lang="en-US" sz="1950" dirty="0"/>
          </a:p>
        </p:txBody>
      </p:sp>
      <p:sp>
        <p:nvSpPr>
          <p:cNvPr id="22" name="Text 19"/>
          <p:cNvSpPr/>
          <p:nvPr/>
        </p:nvSpPr>
        <p:spPr>
          <a:xfrm>
            <a:off x="7811333" y="4194096"/>
            <a:ext cx="5826919" cy="1905238"/>
          </a:xfrm>
          <a:prstGeom prst="rect">
            <a:avLst/>
          </a:prstGeom>
          <a:noFill/>
          <a:ln/>
        </p:spPr>
        <p:txBody>
          <a:bodyPr wrap="square" lIns="0" tIns="0" rIns="0" bIns="0" rtlCol="0" anchor="t"/>
          <a:lstStyle/>
          <a:p>
            <a:pPr algn="l" indent="0" marL="0">
              <a:lnSpc>
                <a:spcPts val="2500"/>
              </a:lnSpc>
              <a:buNone/>
            </a:pPr>
            <a:r>
              <a:rPr lang="en-US" sz="1550" b="1" dirty="0">
                <a:solidFill>
                  <a:srgbClr val="D6E5EF"/>
                </a:solidFill>
                <a:latin typeface="Roboto" pitchFamily="34" charset="0"/>
                <a:ea typeface="Roboto" pitchFamily="34" charset="-122"/>
                <a:cs typeface="Roboto" pitchFamily="34" charset="-120"/>
              </a:rPr>
              <a:t>API call:</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Your code controls the flow. AI receives a prompt and returns a response — what happens next is defined by your pipeline. </a:t>
            </a:r>
            <a:pPr algn="l" indent="0" marL="0">
              <a:lnSpc>
                <a:spcPts val="2500"/>
              </a:lnSpc>
              <a:buNone/>
            </a:pPr>
            <a:r>
              <a:rPr lang="en-US" sz="1550" b="1" dirty="0">
                <a:solidFill>
                  <a:srgbClr val="D6E5EF"/>
                </a:solidFill>
                <a:latin typeface="Roboto" pitchFamily="34" charset="0"/>
                <a:ea typeface="Roboto" pitchFamily="34" charset="-122"/>
                <a:cs typeface="Roboto" pitchFamily="34" charset="-120"/>
              </a:rPr>
              <a:t>Agent:</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The AI controls the flow. It decides what tool to call and what step comes next, within boundaries you define. A simple n8n agent with two tools is still an agent. A complex chained API pipeline is still not.</a:t>
            </a:r>
            <a:endParaRPr lang="en-US" sz="1550" dirty="0"/>
          </a:p>
        </p:txBody>
      </p:sp>
      <p:sp>
        <p:nvSpPr>
          <p:cNvPr id="23" name="Shape 20"/>
          <p:cNvSpPr/>
          <p:nvPr/>
        </p:nvSpPr>
        <p:spPr>
          <a:xfrm>
            <a:off x="7067193" y="4683978"/>
            <a:ext cx="496133" cy="496133"/>
          </a:xfrm>
          <a:prstGeom prst="roundRect">
            <a:avLst>
              <a:gd name="adj" fmla="val 6001"/>
            </a:avLst>
          </a:prstGeom>
          <a:solidFill>
            <a:srgbClr val="202733"/>
          </a:solidFill>
          <a:ln w="22860">
            <a:solidFill>
              <a:srgbClr val="585F6B"/>
            </a:solidFill>
            <a:prstDash val="solid"/>
          </a:ln>
        </p:spPr>
      </p:sp>
      <p:pic>
        <p:nvPicPr>
          <p:cNvPr id="24"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1256" y="4807922"/>
            <a:ext cx="248007" cy="248007"/>
          </a:xfrm>
          <a:prstGeom prst="rect">
            <a:avLst/>
          </a:prstGeom>
        </p:spPr>
      </p:pic>
      <p:sp>
        <p:nvSpPr>
          <p:cNvPr id="25" name="Shape 21"/>
          <p:cNvSpPr/>
          <p:nvPr/>
        </p:nvSpPr>
        <p:spPr>
          <a:xfrm>
            <a:off x="793790" y="6520934"/>
            <a:ext cx="13042821" cy="1160740"/>
          </a:xfrm>
          <a:prstGeom prst="roundRect">
            <a:avLst>
              <a:gd name="adj" fmla="val 2565"/>
            </a:avLst>
          </a:prstGeom>
          <a:solidFill>
            <a:srgbClr val="082545"/>
          </a:solidFill>
          <a:ln/>
        </p:spPr>
      </p:sp>
      <p:pic>
        <p:nvPicPr>
          <p:cNvPr id="26" name="Image 2" descr="preencoded.png">    </p:cNvPr>
          <p:cNvPicPr>
            <a:picLocks noChangeAspect="1"/>
          </p:cNvPicPr>
          <p:nvPr/>
        </p:nvPicPr>
        <p:blipFill>
          <a:blip r:embed="rId5"/>
          <a:stretch>
            <a:fillRect/>
          </a:stretch>
        </p:blipFill>
        <p:spPr>
          <a:xfrm>
            <a:off x="992148" y="6816209"/>
            <a:ext cx="248007" cy="198358"/>
          </a:xfrm>
          <a:prstGeom prst="rect">
            <a:avLst/>
          </a:prstGeom>
        </p:spPr>
      </p:pic>
      <p:sp>
        <p:nvSpPr>
          <p:cNvPr id="27" name="Text 22"/>
          <p:cNvSpPr/>
          <p:nvPr/>
        </p:nvSpPr>
        <p:spPr>
          <a:xfrm>
            <a:off x="1438513" y="6768822"/>
            <a:ext cx="12199739" cy="63507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Roboto" pitchFamily="34" charset="0"/>
                <a:ea typeface="Roboto" pitchFamily="34" charset="-122"/>
                <a:cs typeface="Roboto" pitchFamily="34" charset="-120"/>
              </a:rPr>
              <a:t>Agents are not inherently more complex than API pipelines — they are architecturally different. Choose agents when you need the AI to make decisions about flow. Choose API pipelines when you want your code to stay in control.</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627936"/>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Core Strategy</a:t>
            </a:r>
            <a:endParaRPr lang="en-US" sz="1750" dirty="0"/>
          </a:p>
        </p:txBody>
      </p:sp>
      <p:sp>
        <p:nvSpPr>
          <p:cNvPr id="3" name="Text 1"/>
          <p:cNvSpPr/>
          <p:nvPr/>
        </p:nvSpPr>
        <p:spPr>
          <a:xfrm>
            <a:off x="793790" y="971193"/>
            <a:ext cx="11194852" cy="558165"/>
          </a:xfrm>
          <a:prstGeom prst="rect">
            <a:avLst/>
          </a:prstGeom>
          <a:noFill/>
          <a:ln/>
        </p:spPr>
        <p:txBody>
          <a:bodyPr wrap="none" lIns="0" tIns="0" rIns="0" bIns="0" rtlCol="0" anchor="t"/>
          <a:lstStyle/>
          <a:p>
            <a:pPr algn="l" indent="0" marL="0">
              <a:lnSpc>
                <a:spcPts val="4350"/>
              </a:lnSpc>
              <a:buNone/>
            </a:pPr>
            <a:r>
              <a:rPr lang="en-US" sz="3500" dirty="0">
                <a:solidFill>
                  <a:srgbClr val="76B9FF"/>
                </a:solidFill>
                <a:latin typeface="Roboto Slab" pitchFamily="34" charset="0"/>
                <a:ea typeface="Roboto Slab" pitchFamily="34" charset="-122"/>
                <a:cs typeface="Roboto Slab" pitchFamily="34" charset="-120"/>
              </a:rPr>
              <a:t>Choosing the Right Approach: A Decision Framework</a:t>
            </a:r>
            <a:endParaRPr lang="en-US" sz="3500" dirty="0"/>
          </a:p>
        </p:txBody>
      </p:sp>
      <p:sp>
        <p:nvSpPr>
          <p:cNvPr id="4" name="Text 2"/>
          <p:cNvSpPr/>
          <p:nvPr/>
        </p:nvSpPr>
        <p:spPr>
          <a:xfrm>
            <a:off x="793790" y="1770459"/>
            <a:ext cx="13042821" cy="271463"/>
          </a:xfrm>
          <a:prstGeom prst="rect">
            <a:avLst/>
          </a:prstGeom>
          <a:noFill/>
          <a:ln/>
        </p:spPr>
        <p:txBody>
          <a:bodyPr wrap="non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Before choosing a solution, ask what the task actually requires. Four key drivers should shape your decision — not the sophistication of the technology.</a:t>
            </a:r>
            <a:endParaRPr lang="en-US" sz="1400" dirty="0"/>
          </a:p>
        </p:txBody>
      </p:sp>
      <p:pic>
        <p:nvPicPr>
          <p:cNvPr id="5" name="Image 0" descr="preencoded.png">    </p:cNvPr>
          <p:cNvPicPr>
            <a:picLocks noChangeAspect="1"/>
          </p:cNvPicPr>
          <p:nvPr/>
        </p:nvPicPr>
        <p:blipFill>
          <a:blip r:embed="rId1"/>
          <a:stretch>
            <a:fillRect/>
          </a:stretch>
        </p:blipFill>
        <p:spPr>
          <a:xfrm>
            <a:off x="793790" y="2222778"/>
            <a:ext cx="6521410" cy="714494"/>
          </a:xfrm>
          <a:prstGeom prst="rect">
            <a:avLst/>
          </a:prstGeom>
        </p:spPr>
      </p:pic>
      <p:sp>
        <p:nvSpPr>
          <p:cNvPr id="6" name="Text 3"/>
          <p:cNvSpPr/>
          <p:nvPr/>
        </p:nvSpPr>
        <p:spPr>
          <a:xfrm>
            <a:off x="972383" y="3098006"/>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Problem Type</a:t>
            </a:r>
            <a:endParaRPr lang="en-US" sz="1750" dirty="0"/>
          </a:p>
        </p:txBody>
      </p:sp>
      <p:sp>
        <p:nvSpPr>
          <p:cNvPr id="7" name="Text 4"/>
          <p:cNvSpPr/>
          <p:nvPr/>
        </p:nvSpPr>
        <p:spPr>
          <a:xfrm>
            <a:off x="972383" y="3473410"/>
            <a:ext cx="6164223" cy="814388"/>
          </a:xfrm>
          <a:prstGeom prst="rect">
            <a:avLst/>
          </a:prstGeom>
          <a:noFill/>
          <a:ln/>
        </p:spPr>
        <p:txBody>
          <a:bodyPr wrap="square" lIns="0" tIns="0" rIns="0" bIns="0" rtlCol="0" anchor="t"/>
          <a:lstStyle/>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Repetitive</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Automation / API</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Ambiguous</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Stand-alone or API-based AI (depending on scale)</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AI-directed flow</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Agent (code-directed flow → API pipeline)</a:t>
            </a:r>
            <a:endParaRPr lang="en-US" sz="1400" dirty="0"/>
          </a:p>
        </p:txBody>
      </p:sp>
      <p:pic>
        <p:nvPicPr>
          <p:cNvPr id="8" name="Image 1" descr="preencoded.png">    </p:cNvPr>
          <p:cNvPicPr>
            <a:picLocks noChangeAspect="1"/>
          </p:cNvPicPr>
          <p:nvPr/>
        </p:nvPicPr>
        <p:blipFill>
          <a:blip r:embed="rId2"/>
          <a:stretch>
            <a:fillRect/>
          </a:stretch>
        </p:blipFill>
        <p:spPr>
          <a:xfrm>
            <a:off x="7315200" y="2222778"/>
            <a:ext cx="6521410" cy="714494"/>
          </a:xfrm>
          <a:prstGeom prst="rect">
            <a:avLst/>
          </a:prstGeom>
        </p:spPr>
      </p:pic>
      <p:sp>
        <p:nvSpPr>
          <p:cNvPr id="9" name="Text 5"/>
          <p:cNvSpPr/>
          <p:nvPr/>
        </p:nvSpPr>
        <p:spPr>
          <a:xfrm>
            <a:off x="7493794" y="3098006"/>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Scale</a:t>
            </a:r>
            <a:endParaRPr lang="en-US" sz="1750" dirty="0"/>
          </a:p>
        </p:txBody>
      </p:sp>
      <p:sp>
        <p:nvSpPr>
          <p:cNvPr id="10" name="Text 6"/>
          <p:cNvSpPr/>
          <p:nvPr/>
        </p:nvSpPr>
        <p:spPr>
          <a:xfrm>
            <a:off x="7493794" y="3473410"/>
            <a:ext cx="6164223" cy="814388"/>
          </a:xfrm>
          <a:prstGeom prst="rect">
            <a:avLst/>
          </a:prstGeom>
          <a:noFill/>
          <a:ln/>
        </p:spPr>
        <p:txBody>
          <a:bodyPr wrap="square" lIns="0" tIns="0" rIns="0" bIns="0" rtlCol="0" anchor="t"/>
          <a:lstStyle/>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Individual</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Stand-alone</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Team</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Third-party tools</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Enterprise</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API / automation</a:t>
            </a:r>
            <a:endParaRPr lang="en-US" sz="1400" dirty="0"/>
          </a:p>
        </p:txBody>
      </p:sp>
      <p:pic>
        <p:nvPicPr>
          <p:cNvPr id="11" name="Image 2" descr="preencoded.png">    </p:cNvPr>
          <p:cNvPicPr>
            <a:picLocks noChangeAspect="1"/>
          </p:cNvPicPr>
          <p:nvPr/>
        </p:nvPicPr>
        <p:blipFill>
          <a:blip r:embed="rId3"/>
          <a:stretch>
            <a:fillRect/>
          </a:stretch>
        </p:blipFill>
        <p:spPr>
          <a:xfrm>
            <a:off x="793790" y="4466392"/>
            <a:ext cx="6521410" cy="714494"/>
          </a:xfrm>
          <a:prstGeom prst="rect">
            <a:avLst/>
          </a:prstGeom>
        </p:spPr>
      </p:pic>
      <p:sp>
        <p:nvSpPr>
          <p:cNvPr id="12" name="Text 7"/>
          <p:cNvSpPr/>
          <p:nvPr/>
        </p:nvSpPr>
        <p:spPr>
          <a:xfrm>
            <a:off x="972383" y="5341620"/>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Control Needed</a:t>
            </a:r>
            <a:endParaRPr lang="en-US" sz="1750" dirty="0"/>
          </a:p>
        </p:txBody>
      </p:sp>
      <p:sp>
        <p:nvSpPr>
          <p:cNvPr id="13" name="Text 8"/>
          <p:cNvSpPr/>
          <p:nvPr/>
        </p:nvSpPr>
        <p:spPr>
          <a:xfrm>
            <a:off x="972383" y="5717024"/>
            <a:ext cx="6164223" cy="814388"/>
          </a:xfrm>
          <a:prstGeom prst="rect">
            <a:avLst/>
          </a:prstGeom>
          <a:noFill/>
          <a:ln/>
        </p:spPr>
        <p:txBody>
          <a:bodyPr wrap="square" lIns="0" tIns="0" rIns="0" bIns="0" rtlCol="0" anchor="t"/>
          <a:lstStyle/>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Low</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UI tools</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Medium</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Third-party platforms</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High</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API / custom systems</a:t>
            </a:r>
            <a:endParaRPr lang="en-US" sz="1400" dirty="0"/>
          </a:p>
        </p:txBody>
      </p:sp>
      <p:pic>
        <p:nvPicPr>
          <p:cNvPr id="14" name="Image 3" descr="preencoded.png">    </p:cNvPr>
          <p:cNvPicPr>
            <a:picLocks noChangeAspect="1"/>
          </p:cNvPicPr>
          <p:nvPr/>
        </p:nvPicPr>
        <p:blipFill>
          <a:blip r:embed="rId4"/>
          <a:stretch>
            <a:fillRect/>
          </a:stretch>
        </p:blipFill>
        <p:spPr>
          <a:xfrm>
            <a:off x="7315200" y="4466392"/>
            <a:ext cx="6521410" cy="714494"/>
          </a:xfrm>
          <a:prstGeom prst="rect">
            <a:avLst/>
          </a:prstGeom>
        </p:spPr>
      </p:pic>
      <p:sp>
        <p:nvSpPr>
          <p:cNvPr id="15" name="Text 9"/>
          <p:cNvSpPr/>
          <p:nvPr/>
        </p:nvSpPr>
        <p:spPr>
          <a:xfrm>
            <a:off x="7493794" y="5341620"/>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Risk Tolerance</a:t>
            </a:r>
            <a:endParaRPr lang="en-US" sz="1750" dirty="0"/>
          </a:p>
        </p:txBody>
      </p:sp>
      <p:sp>
        <p:nvSpPr>
          <p:cNvPr id="16" name="Text 10"/>
          <p:cNvSpPr/>
          <p:nvPr/>
        </p:nvSpPr>
        <p:spPr>
          <a:xfrm>
            <a:off x="7493794" y="5717024"/>
            <a:ext cx="6164223" cy="814388"/>
          </a:xfrm>
          <a:prstGeom prst="rect">
            <a:avLst/>
          </a:prstGeom>
          <a:noFill/>
          <a:ln/>
        </p:spPr>
        <p:txBody>
          <a:bodyPr wrap="square" lIns="0" tIns="0" rIns="0" bIns="0" rtlCol="0" anchor="t"/>
          <a:lstStyle/>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Low</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Deterministic automation</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Medium</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AI-assisted workflows</a:t>
            </a:r>
            <a:endParaRPr lang="en-US" sz="1400" dirty="0"/>
          </a:p>
          <a:p>
            <a:pPr algn="l" indent="0" marL="0">
              <a:lnSpc>
                <a:spcPts val="2100"/>
              </a:lnSpc>
              <a:buNone/>
            </a:pPr>
            <a:r>
              <a:rPr lang="en-US" sz="1400" b="1" dirty="0">
                <a:solidFill>
                  <a:srgbClr val="D6E5EF"/>
                </a:solidFill>
                <a:latin typeface="Roboto" pitchFamily="34" charset="0"/>
                <a:ea typeface="Roboto" pitchFamily="34" charset="-122"/>
                <a:cs typeface="Roboto" pitchFamily="34" charset="-120"/>
              </a:rPr>
              <a:t>High</a:t>
            </a:r>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 → Autonomous agents</a:t>
            </a:r>
            <a:endParaRPr lang="en-US" sz="1400" dirty="0"/>
          </a:p>
        </p:txBody>
      </p:sp>
      <p:sp>
        <p:nvSpPr>
          <p:cNvPr id="17" name="Shape 11"/>
          <p:cNvSpPr/>
          <p:nvPr/>
        </p:nvSpPr>
        <p:spPr>
          <a:xfrm>
            <a:off x="793790" y="6890861"/>
            <a:ext cx="13042821" cy="710803"/>
          </a:xfrm>
          <a:prstGeom prst="roundRect">
            <a:avLst>
              <a:gd name="adj" fmla="val 3770"/>
            </a:avLst>
          </a:prstGeom>
          <a:solidFill>
            <a:srgbClr val="082545"/>
          </a:solidFill>
          <a:ln/>
        </p:spPr>
      </p:sp>
      <p:pic>
        <p:nvPicPr>
          <p:cNvPr id="18" name="Image 4" descr="preencoded.png">    </p:cNvPr>
          <p:cNvPicPr>
            <a:picLocks noChangeAspect="1"/>
          </p:cNvPicPr>
          <p:nvPr/>
        </p:nvPicPr>
        <p:blipFill>
          <a:blip r:embed="rId5"/>
          <a:stretch>
            <a:fillRect/>
          </a:stretch>
        </p:blipFill>
        <p:spPr>
          <a:xfrm>
            <a:off x="972383" y="7148274"/>
            <a:ext cx="223242" cy="178594"/>
          </a:xfrm>
          <a:prstGeom prst="rect">
            <a:avLst/>
          </a:prstGeom>
        </p:spPr>
      </p:pic>
      <p:sp>
        <p:nvSpPr>
          <p:cNvPr id="19" name="Text 12"/>
          <p:cNvSpPr/>
          <p:nvPr/>
        </p:nvSpPr>
        <p:spPr>
          <a:xfrm>
            <a:off x="1374219" y="7096244"/>
            <a:ext cx="12283797" cy="271463"/>
          </a:xfrm>
          <a:prstGeom prst="rect">
            <a:avLst/>
          </a:prstGeom>
          <a:noFill/>
          <a:ln/>
        </p:spPr>
        <p:txBody>
          <a:bodyPr wrap="none" lIns="0" tIns="0" rIns="0" bIns="0" rtlCol="0" anchor="t"/>
          <a:lstStyle/>
          <a:p>
            <a:pPr algn="l" indent="0" marL="0">
              <a:lnSpc>
                <a:spcPts val="2100"/>
              </a:lnSpc>
              <a:buNone/>
            </a:pPr>
            <a:r>
              <a:rPr lang="en-US" sz="1400" dirty="0">
                <a:solidFill>
                  <a:srgbClr val="FFFFFF"/>
                </a:solidFill>
                <a:latin typeface="Roboto" pitchFamily="34" charset="0"/>
                <a:ea typeface="Roboto" pitchFamily="34" charset="-122"/>
                <a:cs typeface="Roboto" pitchFamily="34" charset="-120"/>
              </a:rPr>
              <a:t>The biggest mistake: starting with technology instead of the business problem. Define what you're solving first — the right approach becomes obvious.</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654606"/>
            <a:ext cx="9169003" cy="527090"/>
          </a:xfrm>
          <a:prstGeom prst="rect">
            <a:avLst/>
          </a:prstGeom>
          <a:noFill/>
          <a:ln/>
        </p:spPr>
        <p:txBody>
          <a:bodyPr wrap="none" lIns="0" tIns="0" rIns="0" bIns="0" rtlCol="0" anchor="t"/>
          <a:lstStyle/>
          <a:p>
            <a:pPr algn="l" indent="0" marL="0">
              <a:lnSpc>
                <a:spcPts val="4150"/>
              </a:lnSpc>
              <a:buNone/>
            </a:pPr>
            <a:r>
              <a:rPr lang="en-US" sz="3300" dirty="0">
                <a:solidFill>
                  <a:srgbClr val="76B9FF"/>
                </a:solidFill>
                <a:latin typeface="Roboto Slab" pitchFamily="34" charset="0"/>
                <a:ea typeface="Roboto Slab" pitchFamily="34" charset="-122"/>
                <a:cs typeface="Roboto Slab" pitchFamily="34" charset="-120"/>
              </a:rPr>
              <a:t>Common Mistakes — And How to Avoid Them</a:t>
            </a:r>
            <a:endParaRPr lang="en-US" sz="3300" dirty="0"/>
          </a:p>
        </p:txBody>
      </p:sp>
      <p:sp>
        <p:nvSpPr>
          <p:cNvPr id="3" name="Text 1"/>
          <p:cNvSpPr/>
          <p:nvPr/>
        </p:nvSpPr>
        <p:spPr>
          <a:xfrm>
            <a:off x="793790" y="1468398"/>
            <a:ext cx="13042821" cy="249674"/>
          </a:xfrm>
          <a:prstGeom prst="rect">
            <a:avLst/>
          </a:prstGeom>
          <a:noFill/>
          <a:ln/>
        </p:spPr>
        <p:txBody>
          <a:bodyPr wrap="non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Most AI implementation failures aren't technical — they're strategic. Knowing what to avoid is as important as knowing what to build.</a:t>
            </a:r>
            <a:endParaRPr lang="en-US" sz="1300" dirty="0"/>
          </a:p>
        </p:txBody>
      </p:sp>
      <p:sp>
        <p:nvSpPr>
          <p:cNvPr id="4" name="Text 2"/>
          <p:cNvSpPr/>
          <p:nvPr/>
        </p:nvSpPr>
        <p:spPr>
          <a:xfrm>
            <a:off x="793790" y="2022634"/>
            <a:ext cx="2860834" cy="263485"/>
          </a:xfrm>
          <a:prstGeom prst="rect">
            <a:avLst/>
          </a:prstGeom>
          <a:noFill/>
          <a:ln/>
        </p:spPr>
        <p:txBody>
          <a:bodyPr wrap="none" lIns="0" tIns="0" rIns="0" bIns="0" rtlCol="0" anchor="t"/>
          <a:lstStyle/>
          <a:p>
            <a:pPr algn="l" indent="0" marL="0">
              <a:lnSpc>
                <a:spcPts val="2050"/>
              </a:lnSpc>
              <a:buNone/>
            </a:pPr>
            <a:r>
              <a:rPr lang="en-US" sz="1650" dirty="0">
                <a:solidFill>
                  <a:srgbClr val="76B9FF"/>
                </a:solidFill>
                <a:latin typeface="Roboto Slab" pitchFamily="34" charset="0"/>
                <a:ea typeface="Roboto Slab" pitchFamily="34" charset="-122"/>
                <a:cs typeface="Roboto Slab" pitchFamily="34" charset="-120"/>
              </a:rPr>
              <a:t>The Most Common Mistakes</a:t>
            </a:r>
            <a:endParaRPr lang="en-US" sz="1650" dirty="0"/>
          </a:p>
        </p:txBody>
      </p:sp>
      <p:sp>
        <p:nvSpPr>
          <p:cNvPr id="5" name="Shape 3"/>
          <p:cNvSpPr/>
          <p:nvPr/>
        </p:nvSpPr>
        <p:spPr>
          <a:xfrm>
            <a:off x="793790" y="2447330"/>
            <a:ext cx="379571" cy="379571"/>
          </a:xfrm>
          <a:prstGeom prst="roundRect">
            <a:avLst>
              <a:gd name="adj" fmla="val 6667"/>
            </a:avLst>
          </a:prstGeom>
          <a:solidFill>
            <a:srgbClr val="3F4652"/>
          </a:solidFill>
          <a:ln/>
        </p:spPr>
      </p:sp>
      <p:sp>
        <p:nvSpPr>
          <p:cNvPr id="6" name="Text 4"/>
          <p:cNvSpPr/>
          <p:nvPr/>
        </p:nvSpPr>
        <p:spPr>
          <a:xfrm>
            <a:off x="1316712" y="2505313"/>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Overbuilding</a:t>
            </a:r>
            <a:endParaRPr lang="en-US" sz="1650" dirty="0"/>
          </a:p>
        </p:txBody>
      </p:sp>
      <p:sp>
        <p:nvSpPr>
          <p:cNvPr id="7" name="Text 5"/>
          <p:cNvSpPr/>
          <p:nvPr/>
        </p:nvSpPr>
        <p:spPr>
          <a:xfrm>
            <a:off x="1316712" y="2912150"/>
            <a:ext cx="5792748" cy="749022"/>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Choosing agents when your code should stay in control — or choosing API pipelines when the AI actually needs to direct the flow. The mistake is mismatching the architecture to the task, not simply choosing agents early.</a:t>
            </a:r>
            <a:endParaRPr lang="en-US" sz="1300" dirty="0"/>
          </a:p>
        </p:txBody>
      </p:sp>
      <p:sp>
        <p:nvSpPr>
          <p:cNvPr id="8" name="Shape 6"/>
          <p:cNvSpPr/>
          <p:nvPr/>
        </p:nvSpPr>
        <p:spPr>
          <a:xfrm>
            <a:off x="793790" y="3947874"/>
            <a:ext cx="379571" cy="379571"/>
          </a:xfrm>
          <a:prstGeom prst="roundRect">
            <a:avLst>
              <a:gd name="adj" fmla="val 6667"/>
            </a:avLst>
          </a:prstGeom>
          <a:solidFill>
            <a:srgbClr val="3F4652"/>
          </a:solidFill>
          <a:ln/>
        </p:spPr>
      </p:sp>
      <p:sp>
        <p:nvSpPr>
          <p:cNvPr id="9" name="Text 7"/>
          <p:cNvSpPr/>
          <p:nvPr/>
        </p:nvSpPr>
        <p:spPr>
          <a:xfrm>
            <a:off x="1316712" y="4005858"/>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Chasing Trends</a:t>
            </a:r>
            <a:endParaRPr lang="en-US" sz="1650" dirty="0"/>
          </a:p>
        </p:txBody>
      </p:sp>
      <p:sp>
        <p:nvSpPr>
          <p:cNvPr id="10" name="Text 8"/>
          <p:cNvSpPr/>
          <p:nvPr/>
        </p:nvSpPr>
        <p:spPr>
          <a:xfrm>
            <a:off x="1316712" y="4412694"/>
            <a:ext cx="5792748" cy="499348"/>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Adopting AI because it's popular, not because it solves a real, defined business problem.</a:t>
            </a:r>
            <a:endParaRPr lang="en-US" sz="1300" dirty="0"/>
          </a:p>
        </p:txBody>
      </p:sp>
      <p:sp>
        <p:nvSpPr>
          <p:cNvPr id="11" name="Shape 9"/>
          <p:cNvSpPr/>
          <p:nvPr/>
        </p:nvSpPr>
        <p:spPr>
          <a:xfrm>
            <a:off x="793790" y="5198745"/>
            <a:ext cx="379571" cy="379571"/>
          </a:xfrm>
          <a:prstGeom prst="roundRect">
            <a:avLst>
              <a:gd name="adj" fmla="val 6667"/>
            </a:avLst>
          </a:prstGeom>
          <a:solidFill>
            <a:srgbClr val="3F4652"/>
          </a:solidFill>
          <a:ln/>
        </p:spPr>
      </p:sp>
      <p:sp>
        <p:nvSpPr>
          <p:cNvPr id="12" name="Text 10"/>
          <p:cNvSpPr/>
          <p:nvPr/>
        </p:nvSpPr>
        <p:spPr>
          <a:xfrm>
            <a:off x="1316712" y="5256728"/>
            <a:ext cx="2222302"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Ignoring Maintenance</a:t>
            </a:r>
            <a:endParaRPr lang="en-US" sz="1650" dirty="0"/>
          </a:p>
        </p:txBody>
      </p:sp>
      <p:sp>
        <p:nvSpPr>
          <p:cNvPr id="13" name="Text 11"/>
          <p:cNvSpPr/>
          <p:nvPr/>
        </p:nvSpPr>
        <p:spPr>
          <a:xfrm>
            <a:off x="1316712" y="5663565"/>
            <a:ext cx="5792748" cy="499348"/>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Underestimating the ongoing cost and complexity of maintaining AI systems in production.</a:t>
            </a:r>
            <a:endParaRPr lang="en-US" sz="1300" dirty="0"/>
          </a:p>
        </p:txBody>
      </p:sp>
      <p:sp>
        <p:nvSpPr>
          <p:cNvPr id="14" name="Shape 12"/>
          <p:cNvSpPr/>
          <p:nvPr/>
        </p:nvSpPr>
        <p:spPr>
          <a:xfrm>
            <a:off x="793790" y="6449616"/>
            <a:ext cx="379571" cy="379571"/>
          </a:xfrm>
          <a:prstGeom prst="roundRect">
            <a:avLst>
              <a:gd name="adj" fmla="val 6667"/>
            </a:avLst>
          </a:prstGeom>
          <a:solidFill>
            <a:srgbClr val="3F4652"/>
          </a:solidFill>
          <a:ln/>
        </p:spPr>
      </p:sp>
      <p:sp>
        <p:nvSpPr>
          <p:cNvPr id="15" name="Text 13"/>
          <p:cNvSpPr/>
          <p:nvPr/>
        </p:nvSpPr>
        <p:spPr>
          <a:xfrm>
            <a:off x="1316712" y="6507599"/>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No Success Criteria</a:t>
            </a:r>
            <a:endParaRPr lang="en-US" sz="1650" dirty="0"/>
          </a:p>
        </p:txBody>
      </p:sp>
      <p:sp>
        <p:nvSpPr>
          <p:cNvPr id="16" name="Text 14"/>
          <p:cNvSpPr/>
          <p:nvPr/>
        </p:nvSpPr>
        <p:spPr>
          <a:xfrm>
            <a:off x="1316712" y="6914436"/>
            <a:ext cx="5792748" cy="499348"/>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Launching without defining what "working" looks like — making it impossible to measure ROI.</a:t>
            </a:r>
            <a:endParaRPr lang="en-US" sz="1300" dirty="0"/>
          </a:p>
        </p:txBody>
      </p:sp>
      <p:sp>
        <p:nvSpPr>
          <p:cNvPr id="17" name="Text 15"/>
          <p:cNvSpPr/>
          <p:nvPr/>
        </p:nvSpPr>
        <p:spPr>
          <a:xfrm>
            <a:off x="7528560" y="2022634"/>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76B9FF"/>
                </a:solidFill>
                <a:latin typeface="Roboto Slab" pitchFamily="34" charset="0"/>
                <a:ea typeface="Roboto Slab" pitchFamily="34" charset="-122"/>
                <a:cs typeface="Roboto Slab" pitchFamily="34" charset="-120"/>
              </a:rPr>
              <a:t>The Root Cause</a:t>
            </a:r>
            <a:endParaRPr lang="en-US" sz="1650" dirty="0"/>
          </a:p>
        </p:txBody>
      </p:sp>
      <p:sp>
        <p:nvSpPr>
          <p:cNvPr id="18" name="Shape 16"/>
          <p:cNvSpPr/>
          <p:nvPr/>
        </p:nvSpPr>
        <p:spPr>
          <a:xfrm>
            <a:off x="7528560" y="2447330"/>
            <a:ext cx="3086100" cy="2242066"/>
          </a:xfrm>
          <a:prstGeom prst="roundRect">
            <a:avLst>
              <a:gd name="adj" fmla="val 1129"/>
            </a:avLst>
          </a:prstGeom>
          <a:solidFill>
            <a:srgbClr val="3F4652"/>
          </a:solidFill>
          <a:ln/>
        </p:spPr>
      </p:sp>
      <p:sp>
        <p:nvSpPr>
          <p:cNvPr id="19" name="Text 17"/>
          <p:cNvSpPr/>
          <p:nvPr/>
        </p:nvSpPr>
        <p:spPr>
          <a:xfrm>
            <a:off x="7697153" y="2615922"/>
            <a:ext cx="2574608"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Starting With Technology</a:t>
            </a:r>
            <a:endParaRPr lang="en-US" sz="1650" dirty="0"/>
          </a:p>
        </p:txBody>
      </p:sp>
      <p:sp>
        <p:nvSpPr>
          <p:cNvPr id="20" name="Text 18"/>
          <p:cNvSpPr/>
          <p:nvPr/>
        </p:nvSpPr>
        <p:spPr>
          <a:xfrm>
            <a:off x="7697153" y="3022759"/>
            <a:ext cx="2748915" cy="1498044"/>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The most common failure pattern: picking a technology first, then finding a problem to justify it. This leads to solutions that are over-engineered, expensive, and hard to maintain.</a:t>
            </a:r>
            <a:endParaRPr lang="en-US" sz="1300" dirty="0"/>
          </a:p>
        </p:txBody>
      </p:sp>
      <p:sp>
        <p:nvSpPr>
          <p:cNvPr id="21" name="Shape 19"/>
          <p:cNvSpPr/>
          <p:nvPr/>
        </p:nvSpPr>
        <p:spPr>
          <a:xfrm>
            <a:off x="10758011" y="2447330"/>
            <a:ext cx="3086219" cy="2242066"/>
          </a:xfrm>
          <a:prstGeom prst="roundRect">
            <a:avLst>
              <a:gd name="adj" fmla="val 1129"/>
            </a:avLst>
          </a:prstGeom>
          <a:solidFill>
            <a:srgbClr val="3F4652"/>
          </a:solidFill>
          <a:ln/>
        </p:spPr>
      </p:sp>
      <p:sp>
        <p:nvSpPr>
          <p:cNvPr id="22" name="Text 20"/>
          <p:cNvSpPr/>
          <p:nvPr/>
        </p:nvSpPr>
        <p:spPr>
          <a:xfrm>
            <a:off x="10926604" y="2615922"/>
            <a:ext cx="2593419"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The Correct Starting Point</a:t>
            </a:r>
            <a:endParaRPr lang="en-US" sz="1650" dirty="0"/>
          </a:p>
        </p:txBody>
      </p:sp>
      <p:sp>
        <p:nvSpPr>
          <p:cNvPr id="23" name="Text 21"/>
          <p:cNvSpPr/>
          <p:nvPr/>
        </p:nvSpPr>
        <p:spPr>
          <a:xfrm>
            <a:off x="10926604" y="3022759"/>
            <a:ext cx="2749034" cy="1248370"/>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Always start with the problem. What is repetitive? What is slow? What requires interpretation? The right implementation approach follows naturally from an honest answer.</a:t>
            </a:r>
            <a:endParaRPr lang="en-US"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881539"/>
            <a:ext cx="8761571" cy="620078"/>
          </a:xfrm>
          <a:prstGeom prst="rect">
            <a:avLst/>
          </a:prstGeom>
          <a:noFill/>
          <a:ln/>
        </p:spPr>
        <p:txBody>
          <a:bodyPr wrap="none" lIns="0" tIns="0" rIns="0" bIns="0" rtlCol="0" anchor="t"/>
          <a:lstStyle/>
          <a:p>
            <a:pPr algn="l" indent="0" marL="0">
              <a:lnSpc>
                <a:spcPts val="4850"/>
              </a:lnSpc>
              <a:buNone/>
            </a:pPr>
            <a:r>
              <a:rPr lang="en-US" sz="3900" dirty="0">
                <a:solidFill>
                  <a:srgbClr val="76B9FF"/>
                </a:solidFill>
                <a:latin typeface="Roboto Slab" pitchFamily="34" charset="0"/>
                <a:ea typeface="Roboto Slab" pitchFamily="34" charset="-122"/>
                <a:cs typeface="Roboto Slab" pitchFamily="34" charset="-120"/>
              </a:rPr>
              <a:t>Layering AI: The Advanced Approach</a:t>
            </a:r>
            <a:endParaRPr lang="en-US" sz="3900" dirty="0"/>
          </a:p>
        </p:txBody>
      </p:sp>
      <p:sp>
        <p:nvSpPr>
          <p:cNvPr id="3" name="Shape 1"/>
          <p:cNvSpPr/>
          <p:nvPr/>
        </p:nvSpPr>
        <p:spPr>
          <a:xfrm>
            <a:off x="793790" y="1898452"/>
            <a:ext cx="13042821" cy="4065508"/>
          </a:xfrm>
          <a:prstGeom prst="roundRect">
            <a:avLst>
              <a:gd name="adj" fmla="val 732"/>
            </a:avLst>
          </a:prstGeom>
          <a:solidFill>
            <a:srgbClr val="3F4652"/>
          </a:solidFill>
          <a:ln/>
        </p:spPr>
      </p:sp>
      <p:sp>
        <p:nvSpPr>
          <p:cNvPr id="4" name="Shape 2"/>
          <p:cNvSpPr/>
          <p:nvPr/>
        </p:nvSpPr>
        <p:spPr>
          <a:xfrm>
            <a:off x="793790" y="1898452"/>
            <a:ext cx="6521410" cy="1461016"/>
          </a:xfrm>
          <a:prstGeom prst="roundRect">
            <a:avLst>
              <a:gd name="adj" fmla="val 2038"/>
            </a:avLst>
          </a:prstGeom>
          <a:solidFill>
            <a:srgbClr val="3F4652"/>
          </a:solidFill>
          <a:ln/>
        </p:spPr>
      </p:sp>
      <p:sp>
        <p:nvSpPr>
          <p:cNvPr id="5" name="Text 3"/>
          <p:cNvSpPr/>
          <p:nvPr/>
        </p:nvSpPr>
        <p:spPr>
          <a:xfrm>
            <a:off x="992148" y="2096810"/>
            <a:ext cx="3129082"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Stand-Alone AI → Ideation</a:t>
            </a:r>
            <a:endParaRPr lang="en-US" sz="1950" dirty="0"/>
          </a:p>
        </p:txBody>
      </p:sp>
      <p:sp>
        <p:nvSpPr>
          <p:cNvPr id="6" name="Text 4"/>
          <p:cNvSpPr/>
          <p:nvPr/>
        </p:nvSpPr>
        <p:spPr>
          <a:xfrm>
            <a:off x="992148" y="2526030"/>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UI-based tools for brainstorming, drafting, and early-stage creative work.</a:t>
            </a:r>
            <a:endParaRPr lang="en-US" sz="1550" dirty="0"/>
          </a:p>
        </p:txBody>
      </p:sp>
      <p:sp>
        <p:nvSpPr>
          <p:cNvPr id="7" name="Shape 5"/>
          <p:cNvSpPr/>
          <p:nvPr/>
        </p:nvSpPr>
        <p:spPr>
          <a:xfrm>
            <a:off x="7315200" y="1898452"/>
            <a:ext cx="6521410" cy="1461016"/>
          </a:xfrm>
          <a:prstGeom prst="rect">
            <a:avLst/>
          </a:prstGeom>
          <a:solidFill>
            <a:srgbClr val="3F4652"/>
          </a:solidFill>
          <a:ln/>
        </p:spPr>
      </p:sp>
      <p:sp>
        <p:nvSpPr>
          <p:cNvPr id="8" name="Shape 6"/>
          <p:cNvSpPr/>
          <p:nvPr/>
        </p:nvSpPr>
        <p:spPr>
          <a:xfrm>
            <a:off x="7315200" y="1898452"/>
            <a:ext cx="22860" cy="1461016"/>
          </a:xfrm>
          <a:prstGeom prst="roundRect">
            <a:avLst>
              <a:gd name="adj" fmla="val 130232"/>
            </a:avLst>
          </a:prstGeom>
          <a:solidFill>
            <a:srgbClr val="585F6B"/>
          </a:solidFill>
          <a:ln/>
        </p:spPr>
      </p:sp>
      <p:sp>
        <p:nvSpPr>
          <p:cNvPr id="9" name="Text 7"/>
          <p:cNvSpPr/>
          <p:nvPr/>
        </p:nvSpPr>
        <p:spPr>
          <a:xfrm>
            <a:off x="7811333" y="2096810"/>
            <a:ext cx="4771549"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Third-Party Platforms → Team Adoption</a:t>
            </a:r>
            <a:endParaRPr lang="en-US" sz="1950" dirty="0"/>
          </a:p>
        </p:txBody>
      </p:sp>
      <p:sp>
        <p:nvSpPr>
          <p:cNvPr id="10" name="Text 8"/>
          <p:cNvSpPr/>
          <p:nvPr/>
        </p:nvSpPr>
        <p:spPr>
          <a:xfrm>
            <a:off x="7811333" y="2526030"/>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Put AI in the hands of your broader team — fast, with minimal friction.</a:t>
            </a:r>
            <a:endParaRPr lang="en-US" sz="1550" dirty="0"/>
          </a:p>
        </p:txBody>
      </p:sp>
      <p:sp>
        <p:nvSpPr>
          <p:cNvPr id="11" name="Shape 9"/>
          <p:cNvSpPr/>
          <p:nvPr/>
        </p:nvSpPr>
        <p:spPr>
          <a:xfrm>
            <a:off x="7067193" y="2380833"/>
            <a:ext cx="496133" cy="496133"/>
          </a:xfrm>
          <a:prstGeom prst="roundRect">
            <a:avLst>
              <a:gd name="adj" fmla="val 6001"/>
            </a:avLst>
          </a:prstGeom>
          <a:solidFill>
            <a:srgbClr val="202733"/>
          </a:solidFill>
          <a:ln w="22860">
            <a:solidFill>
              <a:srgbClr val="585F6B"/>
            </a:solidFill>
            <a:prstDash val="solid"/>
          </a:ln>
        </p:spPr>
      </p:sp>
      <p:sp>
        <p:nvSpPr>
          <p:cNvPr id="12" name="Shape 10"/>
          <p:cNvSpPr/>
          <p:nvPr/>
        </p:nvSpPr>
        <p:spPr>
          <a:xfrm>
            <a:off x="793790" y="3359468"/>
            <a:ext cx="6521410" cy="1461016"/>
          </a:xfrm>
          <a:prstGeom prst="rect">
            <a:avLst/>
          </a:prstGeom>
          <a:solidFill>
            <a:srgbClr val="3F4652"/>
          </a:solidFill>
          <a:ln/>
        </p:spPr>
      </p:sp>
      <p:sp>
        <p:nvSpPr>
          <p:cNvPr id="13" name="Shape 11"/>
          <p:cNvSpPr/>
          <p:nvPr/>
        </p:nvSpPr>
        <p:spPr>
          <a:xfrm>
            <a:off x="793790" y="3359468"/>
            <a:ext cx="6521410" cy="22860"/>
          </a:xfrm>
          <a:prstGeom prst="roundRect">
            <a:avLst>
              <a:gd name="adj" fmla="val 130232"/>
            </a:avLst>
          </a:prstGeom>
          <a:solidFill>
            <a:srgbClr val="585F6B"/>
          </a:solidFill>
          <a:ln/>
        </p:spPr>
      </p:sp>
      <p:sp>
        <p:nvSpPr>
          <p:cNvPr id="14" name="Text 12"/>
          <p:cNvSpPr/>
          <p:nvPr/>
        </p:nvSpPr>
        <p:spPr>
          <a:xfrm>
            <a:off x="992148" y="3557826"/>
            <a:ext cx="3433167"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API → Production Workflows</a:t>
            </a:r>
            <a:endParaRPr lang="en-US" sz="1950" dirty="0"/>
          </a:p>
        </p:txBody>
      </p:sp>
      <p:sp>
        <p:nvSpPr>
          <p:cNvPr id="15" name="Text 13"/>
          <p:cNvSpPr/>
          <p:nvPr/>
        </p:nvSpPr>
        <p:spPr>
          <a:xfrm>
            <a:off x="992148" y="3987046"/>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Embed AI into core business systems for repeatable, scalable, customized execution.</a:t>
            </a:r>
            <a:endParaRPr lang="en-US" sz="1550" dirty="0"/>
          </a:p>
        </p:txBody>
      </p:sp>
      <p:sp>
        <p:nvSpPr>
          <p:cNvPr id="16" name="Shape 14"/>
          <p:cNvSpPr/>
          <p:nvPr/>
        </p:nvSpPr>
        <p:spPr>
          <a:xfrm>
            <a:off x="7315200" y="3359468"/>
            <a:ext cx="6521410" cy="1461016"/>
          </a:xfrm>
          <a:prstGeom prst="rect">
            <a:avLst/>
          </a:prstGeom>
          <a:solidFill>
            <a:srgbClr val="3F4652"/>
          </a:solidFill>
          <a:ln/>
        </p:spPr>
      </p:sp>
      <p:sp>
        <p:nvSpPr>
          <p:cNvPr id="17" name="Shape 15"/>
          <p:cNvSpPr/>
          <p:nvPr/>
        </p:nvSpPr>
        <p:spPr>
          <a:xfrm>
            <a:off x="7315200" y="3359468"/>
            <a:ext cx="22860" cy="1461016"/>
          </a:xfrm>
          <a:prstGeom prst="roundRect">
            <a:avLst>
              <a:gd name="adj" fmla="val 130232"/>
            </a:avLst>
          </a:prstGeom>
          <a:solidFill>
            <a:srgbClr val="585F6B"/>
          </a:solidFill>
          <a:ln/>
        </p:spPr>
      </p:sp>
      <p:sp>
        <p:nvSpPr>
          <p:cNvPr id="18" name="Shape 16"/>
          <p:cNvSpPr/>
          <p:nvPr/>
        </p:nvSpPr>
        <p:spPr>
          <a:xfrm>
            <a:off x="7315200" y="3359468"/>
            <a:ext cx="6521410" cy="22860"/>
          </a:xfrm>
          <a:prstGeom prst="roundRect">
            <a:avLst>
              <a:gd name="adj" fmla="val 130232"/>
            </a:avLst>
          </a:prstGeom>
          <a:solidFill>
            <a:srgbClr val="585F6B"/>
          </a:solidFill>
          <a:ln/>
        </p:spPr>
      </p:sp>
      <p:sp>
        <p:nvSpPr>
          <p:cNvPr id="19" name="Text 17"/>
          <p:cNvSpPr/>
          <p:nvPr/>
        </p:nvSpPr>
        <p:spPr>
          <a:xfrm>
            <a:off x="7811333" y="3557826"/>
            <a:ext cx="3585329"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Agents → Adaptive Workflows</a:t>
            </a:r>
            <a:endParaRPr lang="en-US" sz="1950" dirty="0"/>
          </a:p>
        </p:txBody>
      </p:sp>
      <p:sp>
        <p:nvSpPr>
          <p:cNvPr id="20" name="Text 18"/>
          <p:cNvSpPr/>
          <p:nvPr/>
        </p:nvSpPr>
        <p:spPr>
          <a:xfrm>
            <a:off x="7811333" y="3987046"/>
            <a:ext cx="5826919" cy="63507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Use when the AI needs to control the flow — deciding what tool to call and what step comes next.</a:t>
            </a:r>
            <a:endParaRPr lang="en-US" sz="1550" dirty="0"/>
          </a:p>
        </p:txBody>
      </p:sp>
      <p:sp>
        <p:nvSpPr>
          <p:cNvPr id="21" name="Shape 19"/>
          <p:cNvSpPr/>
          <p:nvPr/>
        </p:nvSpPr>
        <p:spPr>
          <a:xfrm>
            <a:off x="7067193" y="3841849"/>
            <a:ext cx="496133" cy="496133"/>
          </a:xfrm>
          <a:prstGeom prst="roundRect">
            <a:avLst>
              <a:gd name="adj" fmla="val 6001"/>
            </a:avLst>
          </a:prstGeom>
          <a:solidFill>
            <a:srgbClr val="202733"/>
          </a:solidFill>
          <a:ln w="22860">
            <a:solidFill>
              <a:srgbClr val="585F6B"/>
            </a:solidFill>
            <a:prstDash val="solid"/>
          </a:ln>
        </p:spPr>
      </p:sp>
      <p:sp>
        <p:nvSpPr>
          <p:cNvPr id="22" name="Shape 20"/>
          <p:cNvSpPr/>
          <p:nvPr/>
        </p:nvSpPr>
        <p:spPr>
          <a:xfrm>
            <a:off x="793790" y="4820483"/>
            <a:ext cx="13042821" cy="1143476"/>
          </a:xfrm>
          <a:prstGeom prst="rect">
            <a:avLst/>
          </a:prstGeom>
          <a:solidFill>
            <a:srgbClr val="3F4652"/>
          </a:solidFill>
          <a:ln/>
        </p:spPr>
      </p:sp>
      <p:sp>
        <p:nvSpPr>
          <p:cNvPr id="23" name="Shape 21"/>
          <p:cNvSpPr/>
          <p:nvPr/>
        </p:nvSpPr>
        <p:spPr>
          <a:xfrm>
            <a:off x="793790" y="4820483"/>
            <a:ext cx="13042821" cy="22860"/>
          </a:xfrm>
          <a:prstGeom prst="roundRect">
            <a:avLst>
              <a:gd name="adj" fmla="val 130232"/>
            </a:avLst>
          </a:prstGeom>
          <a:solidFill>
            <a:srgbClr val="585F6B"/>
          </a:solidFill>
          <a:ln/>
        </p:spPr>
      </p:sp>
      <p:sp>
        <p:nvSpPr>
          <p:cNvPr id="24" name="Text 22"/>
          <p:cNvSpPr/>
          <p:nvPr/>
        </p:nvSpPr>
        <p:spPr>
          <a:xfrm>
            <a:off x="992148" y="5018842"/>
            <a:ext cx="2944416"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Automation → Execution</a:t>
            </a:r>
            <a:endParaRPr lang="en-US" sz="1950" dirty="0"/>
          </a:p>
        </p:txBody>
      </p:sp>
      <p:sp>
        <p:nvSpPr>
          <p:cNvPr id="25" name="Text 23"/>
          <p:cNvSpPr/>
          <p:nvPr/>
        </p:nvSpPr>
        <p:spPr>
          <a:xfrm>
            <a:off x="992148" y="5448062"/>
            <a:ext cx="12348329" cy="317540"/>
          </a:xfrm>
          <a:prstGeom prst="rect">
            <a:avLst/>
          </a:prstGeom>
          <a:noFill/>
          <a:ln/>
        </p:spPr>
        <p:txBody>
          <a:bodyPr wrap="non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Rules-based automation for structured, high-volume tasks — reliable and cost-efficient.</a:t>
            </a:r>
            <a:endParaRPr lang="en-US" sz="1550" dirty="0"/>
          </a:p>
        </p:txBody>
      </p:sp>
      <p:sp>
        <p:nvSpPr>
          <p:cNvPr id="26" name="Shape 24"/>
          <p:cNvSpPr/>
          <p:nvPr/>
        </p:nvSpPr>
        <p:spPr>
          <a:xfrm>
            <a:off x="793790" y="6187202"/>
            <a:ext cx="13042821" cy="1160740"/>
          </a:xfrm>
          <a:prstGeom prst="roundRect">
            <a:avLst>
              <a:gd name="adj" fmla="val 2565"/>
            </a:avLst>
          </a:prstGeom>
          <a:solidFill>
            <a:srgbClr val="082545"/>
          </a:solidFill>
          <a:ln/>
        </p:spPr>
      </p:sp>
      <p:pic>
        <p:nvPicPr>
          <p:cNvPr id="27" name="Image 0" descr="preencoded.png">    </p:cNvPr>
          <p:cNvPicPr>
            <a:picLocks noChangeAspect="1"/>
          </p:cNvPicPr>
          <p:nvPr/>
        </p:nvPicPr>
        <p:blipFill>
          <a:blip r:embed="rId1"/>
          <a:stretch>
            <a:fillRect/>
          </a:stretch>
        </p:blipFill>
        <p:spPr>
          <a:xfrm>
            <a:off x="992148" y="6482477"/>
            <a:ext cx="248007" cy="198358"/>
          </a:xfrm>
          <a:prstGeom prst="rect">
            <a:avLst/>
          </a:prstGeom>
        </p:spPr>
      </p:pic>
      <p:sp>
        <p:nvSpPr>
          <p:cNvPr id="28" name="Text 25"/>
          <p:cNvSpPr/>
          <p:nvPr/>
        </p:nvSpPr>
        <p:spPr>
          <a:xfrm>
            <a:off x="1438513" y="6435090"/>
            <a:ext cx="12199739" cy="63507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Roboto" pitchFamily="34" charset="0"/>
                <a:ea typeface="Roboto" pitchFamily="34" charset="-122"/>
                <a:cs typeface="Roboto" pitchFamily="34" charset="-120"/>
              </a:rPr>
              <a:t>AI becomes a capability layer — not a single solution. The goal is strategic orchestration: matching each part of your workflow to the approach that handles it best.</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28543"/>
            <a:ext cx="2875478"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Practical Business Strategy</a:t>
            </a:r>
            <a:endParaRPr lang="en-US" sz="1750" dirty="0"/>
          </a:p>
        </p:txBody>
      </p:sp>
      <p:sp>
        <p:nvSpPr>
          <p:cNvPr id="4" name="Text 1"/>
          <p:cNvSpPr/>
          <p:nvPr/>
        </p:nvSpPr>
        <p:spPr>
          <a:xfrm>
            <a:off x="793790" y="1071801"/>
            <a:ext cx="7556421" cy="1116330"/>
          </a:xfrm>
          <a:prstGeom prst="rect">
            <a:avLst/>
          </a:prstGeom>
          <a:noFill/>
          <a:ln/>
        </p:spPr>
        <p:txBody>
          <a:bodyPr wrap="square" lIns="0" tIns="0" rIns="0" bIns="0" rtlCol="0" anchor="t"/>
          <a:lstStyle/>
          <a:p>
            <a:pPr algn="l" indent="0" marL="0">
              <a:lnSpc>
                <a:spcPts val="4350"/>
              </a:lnSpc>
              <a:buNone/>
            </a:pPr>
            <a:r>
              <a:rPr lang="en-US" sz="3500" dirty="0">
                <a:solidFill>
                  <a:srgbClr val="76B9FF"/>
                </a:solidFill>
                <a:latin typeface="Roboto Slab" pitchFamily="34" charset="0"/>
                <a:ea typeface="Roboto Slab" pitchFamily="34" charset="-122"/>
                <a:cs typeface="Roboto Slab" pitchFamily="34" charset="-120"/>
              </a:rPr>
              <a:t>Build From Simple to Complex — Not the Reverse</a:t>
            </a:r>
            <a:endParaRPr lang="en-US" sz="3500" dirty="0"/>
          </a:p>
        </p:txBody>
      </p:sp>
      <p:sp>
        <p:nvSpPr>
          <p:cNvPr id="5" name="Text 2"/>
          <p:cNvSpPr/>
          <p:nvPr/>
        </p:nvSpPr>
        <p:spPr>
          <a:xfrm>
            <a:off x="793790" y="2429232"/>
            <a:ext cx="7556421" cy="54292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The most effective AI strategy starts with the lowest-complexity solution that solves the problem. Add layers only when genuinely needed.</a:t>
            </a:r>
            <a:endParaRPr lang="en-US" sz="1400" dirty="0"/>
          </a:p>
        </p:txBody>
      </p:sp>
      <p:sp>
        <p:nvSpPr>
          <p:cNvPr id="6" name="Shape 3"/>
          <p:cNvSpPr/>
          <p:nvPr/>
        </p:nvSpPr>
        <p:spPr>
          <a:xfrm>
            <a:off x="793790" y="3153013"/>
            <a:ext cx="3697843" cy="1818442"/>
          </a:xfrm>
          <a:prstGeom prst="roundRect">
            <a:avLst>
              <a:gd name="adj" fmla="val 1473"/>
            </a:avLst>
          </a:prstGeom>
          <a:solidFill>
            <a:srgbClr val="3F4652"/>
          </a:solidFill>
          <a:ln/>
        </p:spPr>
      </p:sp>
      <p:sp>
        <p:nvSpPr>
          <p:cNvPr id="7" name="Text 4"/>
          <p:cNvSpPr/>
          <p:nvPr/>
        </p:nvSpPr>
        <p:spPr>
          <a:xfrm>
            <a:off x="972383" y="3331607"/>
            <a:ext cx="2776537"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1. Identify Repetitive Work</a:t>
            </a:r>
            <a:endParaRPr lang="en-US" sz="1750" dirty="0"/>
          </a:p>
        </p:txBody>
      </p:sp>
      <p:sp>
        <p:nvSpPr>
          <p:cNvPr id="8" name="Text 5"/>
          <p:cNvSpPr/>
          <p:nvPr/>
        </p:nvSpPr>
        <p:spPr>
          <a:xfrm>
            <a:off x="972383" y="3707011"/>
            <a:ext cx="3340656" cy="1085850"/>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Map your workflows and find the tasks that are high-volume, structured, and predictable. These are your first automation candidates.</a:t>
            </a:r>
            <a:endParaRPr lang="en-US" sz="1400" dirty="0"/>
          </a:p>
        </p:txBody>
      </p:sp>
      <p:sp>
        <p:nvSpPr>
          <p:cNvPr id="9" name="Shape 6"/>
          <p:cNvSpPr/>
          <p:nvPr/>
        </p:nvSpPr>
        <p:spPr>
          <a:xfrm>
            <a:off x="4652367" y="3153013"/>
            <a:ext cx="3697843" cy="1818442"/>
          </a:xfrm>
          <a:prstGeom prst="roundRect">
            <a:avLst>
              <a:gd name="adj" fmla="val 1473"/>
            </a:avLst>
          </a:prstGeom>
          <a:solidFill>
            <a:srgbClr val="3F4652"/>
          </a:solidFill>
          <a:ln/>
        </p:spPr>
      </p:sp>
      <p:sp>
        <p:nvSpPr>
          <p:cNvPr id="10" name="Text 7"/>
          <p:cNvSpPr/>
          <p:nvPr/>
        </p:nvSpPr>
        <p:spPr>
          <a:xfrm>
            <a:off x="4830961" y="3331607"/>
            <a:ext cx="2929533"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2. Automate Where Possible</a:t>
            </a:r>
            <a:endParaRPr lang="en-US" sz="1750" dirty="0"/>
          </a:p>
        </p:txBody>
      </p:sp>
      <p:sp>
        <p:nvSpPr>
          <p:cNvPr id="11" name="Text 8"/>
          <p:cNvSpPr/>
          <p:nvPr/>
        </p:nvSpPr>
        <p:spPr>
          <a:xfrm>
            <a:off x="4830961" y="3707011"/>
            <a:ext cx="3340656" cy="1085850"/>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Apply rule-based automation before introducing AI. Automation is faster, cheaper, and more reliable for deterministic tasks.</a:t>
            </a:r>
            <a:endParaRPr lang="en-US" sz="1400" dirty="0"/>
          </a:p>
        </p:txBody>
      </p:sp>
      <p:sp>
        <p:nvSpPr>
          <p:cNvPr id="12" name="Shape 9"/>
          <p:cNvSpPr/>
          <p:nvPr/>
        </p:nvSpPr>
        <p:spPr>
          <a:xfrm>
            <a:off x="793790" y="5132189"/>
            <a:ext cx="3697843" cy="2368868"/>
          </a:xfrm>
          <a:prstGeom prst="roundRect">
            <a:avLst>
              <a:gd name="adj" fmla="val 1131"/>
            </a:avLst>
          </a:prstGeom>
          <a:solidFill>
            <a:srgbClr val="3F4652"/>
          </a:solidFill>
          <a:ln/>
        </p:spPr>
      </p:sp>
      <p:sp>
        <p:nvSpPr>
          <p:cNvPr id="13" name="Text 10"/>
          <p:cNvSpPr/>
          <p:nvPr/>
        </p:nvSpPr>
        <p:spPr>
          <a:xfrm>
            <a:off x="972383" y="5310783"/>
            <a:ext cx="3340656" cy="557927"/>
          </a:xfrm>
          <a:prstGeom prst="rect">
            <a:avLst/>
          </a:prstGeom>
          <a:noFill/>
          <a:ln/>
        </p:spPr>
        <p:txBody>
          <a:bodyPr wrap="squar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3. Add AI Where Interpretation Is Needed</a:t>
            </a:r>
            <a:endParaRPr lang="en-US" sz="1750" dirty="0"/>
          </a:p>
        </p:txBody>
      </p:sp>
      <p:sp>
        <p:nvSpPr>
          <p:cNvPr id="14" name="Text 11"/>
          <p:cNvSpPr/>
          <p:nvPr/>
        </p:nvSpPr>
        <p:spPr>
          <a:xfrm>
            <a:off x="972383" y="5965150"/>
            <a:ext cx="3340656" cy="1085850"/>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Introduce API-based AI or third-party AI tools for steps that require reasoning, classification, or handling of ambiguous inputs.</a:t>
            </a:r>
            <a:endParaRPr lang="en-US" sz="1400" dirty="0"/>
          </a:p>
        </p:txBody>
      </p:sp>
      <p:sp>
        <p:nvSpPr>
          <p:cNvPr id="15" name="Shape 12"/>
          <p:cNvSpPr/>
          <p:nvPr/>
        </p:nvSpPr>
        <p:spPr>
          <a:xfrm>
            <a:off x="4652367" y="5132189"/>
            <a:ext cx="3697843" cy="2368868"/>
          </a:xfrm>
          <a:prstGeom prst="roundRect">
            <a:avLst>
              <a:gd name="adj" fmla="val 1131"/>
            </a:avLst>
          </a:prstGeom>
          <a:solidFill>
            <a:srgbClr val="3F4652"/>
          </a:solidFill>
          <a:ln/>
        </p:spPr>
      </p:sp>
      <p:sp>
        <p:nvSpPr>
          <p:cNvPr id="16" name="Text 13"/>
          <p:cNvSpPr/>
          <p:nvPr/>
        </p:nvSpPr>
        <p:spPr>
          <a:xfrm>
            <a:off x="4830961" y="5310783"/>
            <a:ext cx="3340656" cy="557927"/>
          </a:xfrm>
          <a:prstGeom prst="rect">
            <a:avLst/>
          </a:prstGeom>
          <a:noFill/>
          <a:ln/>
        </p:spPr>
        <p:txBody>
          <a:bodyPr wrap="squar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4. Introduce Agents When the AI Needs to Control the Flow</a:t>
            </a:r>
            <a:endParaRPr lang="en-US" sz="1750" dirty="0"/>
          </a:p>
        </p:txBody>
      </p:sp>
      <p:sp>
        <p:nvSpPr>
          <p:cNvPr id="17" name="Text 14"/>
          <p:cNvSpPr/>
          <p:nvPr/>
        </p:nvSpPr>
        <p:spPr>
          <a:xfrm>
            <a:off x="4830961" y="5965150"/>
            <a:ext cx="3340656" cy="1357313"/>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Use agents when the task requires the AI to decide what to do next — not your code. This is an architectural choice, not a complexity upgrade. A simple agent may be the right call even early in your build.</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86527" y="553045"/>
            <a:ext cx="2335173" cy="291822"/>
          </a:xfrm>
          <a:prstGeom prst="rect">
            <a:avLst/>
          </a:prstGeom>
          <a:noFill/>
          <a:ln/>
        </p:spPr>
        <p:txBody>
          <a:bodyPr wrap="none" lIns="0" tIns="0" rIns="0" bIns="0" rtlCol="0" anchor="t"/>
          <a:lstStyle/>
          <a:p>
            <a:pPr algn="l" indent="0" marL="0">
              <a:lnSpc>
                <a:spcPts val="2250"/>
              </a:lnSpc>
              <a:buNone/>
            </a:pPr>
            <a:r>
              <a:rPr lang="en-US" sz="1800" dirty="0">
                <a:solidFill>
                  <a:srgbClr val="76B9FF"/>
                </a:solidFill>
                <a:latin typeface="Roboto Slab" pitchFamily="34" charset="0"/>
                <a:ea typeface="Roboto Slab" pitchFamily="34" charset="-122"/>
                <a:cs typeface="Roboto Slab" pitchFamily="34" charset="-120"/>
              </a:rPr>
              <a:t>Real-World Example</a:t>
            </a:r>
            <a:endParaRPr lang="en-US" sz="1800" dirty="0"/>
          </a:p>
        </p:txBody>
      </p:sp>
      <p:sp>
        <p:nvSpPr>
          <p:cNvPr id="3" name="Text 1"/>
          <p:cNvSpPr/>
          <p:nvPr/>
        </p:nvSpPr>
        <p:spPr>
          <a:xfrm>
            <a:off x="786527" y="915114"/>
            <a:ext cx="8653463" cy="583763"/>
          </a:xfrm>
          <a:prstGeom prst="rect">
            <a:avLst/>
          </a:prstGeom>
          <a:noFill/>
          <a:ln/>
        </p:spPr>
        <p:txBody>
          <a:bodyPr wrap="none" lIns="0" tIns="0" rIns="0" bIns="0" rtlCol="0" anchor="t"/>
          <a:lstStyle/>
          <a:p>
            <a:pPr algn="l" indent="0" marL="0">
              <a:lnSpc>
                <a:spcPts val="4550"/>
              </a:lnSpc>
              <a:buNone/>
            </a:pPr>
            <a:r>
              <a:rPr lang="en-US" sz="3650" dirty="0">
                <a:solidFill>
                  <a:srgbClr val="76B9FF"/>
                </a:solidFill>
                <a:latin typeface="Roboto Slab" pitchFamily="34" charset="0"/>
                <a:ea typeface="Roboto Slab" pitchFamily="34" charset="-122"/>
                <a:cs typeface="Roboto Slab" pitchFamily="34" charset="-120"/>
              </a:rPr>
              <a:t>Customer Intake Process: AI in Practice</a:t>
            </a:r>
            <a:endParaRPr lang="en-US" sz="3650" dirty="0"/>
          </a:p>
        </p:txBody>
      </p:sp>
      <p:sp>
        <p:nvSpPr>
          <p:cNvPr id="4" name="Text 2"/>
          <p:cNvSpPr/>
          <p:nvPr/>
        </p:nvSpPr>
        <p:spPr>
          <a:xfrm>
            <a:off x="786527" y="1762601"/>
            <a:ext cx="13057346" cy="290036"/>
          </a:xfrm>
          <a:prstGeom prst="rect">
            <a:avLst/>
          </a:prstGeom>
          <a:noFill/>
          <a:ln/>
        </p:spPr>
        <p:txBody>
          <a:bodyPr wrap="none" lIns="0" tIns="0" rIns="0" bIns="0" rtlCol="0" anchor="t"/>
          <a:lstStyle/>
          <a:p>
            <a:pPr algn="l" indent="0" marL="0">
              <a:lnSpc>
                <a:spcPts val="2250"/>
              </a:lnSpc>
              <a:buNone/>
            </a:pPr>
            <a:r>
              <a:rPr lang="en-US" sz="1450" dirty="0">
                <a:solidFill>
                  <a:srgbClr val="D6E5EF"/>
                </a:solidFill>
                <a:latin typeface="Roboto" pitchFamily="34" charset="0"/>
                <a:ea typeface="Roboto" pitchFamily="34" charset="-122"/>
                <a:cs typeface="Roboto" pitchFamily="34" charset="-120"/>
              </a:rPr>
              <a:t>Here's how a customer intake process looks when each step uses the right approach — automation, API, or agent.</a:t>
            </a:r>
            <a:endParaRPr lang="en-US" sz="1450" dirty="0"/>
          </a:p>
        </p:txBody>
      </p:sp>
      <p:pic>
        <p:nvPicPr>
          <p:cNvPr id="5" name="Image 0" descr="preencoded.png">    </p:cNvPr>
          <p:cNvPicPr>
            <a:picLocks noChangeAspect="1"/>
          </p:cNvPicPr>
          <p:nvPr/>
        </p:nvPicPr>
        <p:blipFill>
          <a:blip r:embed="rId1"/>
          <a:stretch>
            <a:fillRect/>
          </a:stretch>
        </p:blipFill>
        <p:spPr>
          <a:xfrm>
            <a:off x="786527" y="2250400"/>
            <a:ext cx="6528673" cy="747236"/>
          </a:xfrm>
          <a:prstGeom prst="rect">
            <a:avLst/>
          </a:prstGeom>
        </p:spPr>
      </p:pic>
      <p:sp>
        <p:nvSpPr>
          <p:cNvPr id="6" name="Text 3"/>
          <p:cNvSpPr/>
          <p:nvPr/>
        </p:nvSpPr>
        <p:spPr>
          <a:xfrm>
            <a:off x="973336" y="3173373"/>
            <a:ext cx="2335173" cy="291822"/>
          </a:xfrm>
          <a:prstGeom prst="rect">
            <a:avLst/>
          </a:prstGeom>
          <a:noFill/>
          <a:ln/>
        </p:spPr>
        <p:txBody>
          <a:bodyPr wrap="none" lIns="0" tIns="0" rIns="0" bIns="0" rtlCol="0" anchor="t"/>
          <a:lstStyle/>
          <a:p>
            <a:pPr algn="l" indent="0" marL="0">
              <a:lnSpc>
                <a:spcPts val="2250"/>
              </a:lnSpc>
              <a:buNone/>
            </a:pPr>
            <a:r>
              <a:rPr lang="en-US" sz="1800" dirty="0">
                <a:solidFill>
                  <a:srgbClr val="D6E5EF"/>
                </a:solidFill>
                <a:latin typeface="Roboto Slab" pitchFamily="34" charset="0"/>
                <a:ea typeface="Roboto Slab" pitchFamily="34" charset="-122"/>
                <a:cs typeface="Roboto Slab" pitchFamily="34" charset="-120"/>
              </a:rPr>
              <a:t>Form Submission</a:t>
            </a:r>
            <a:endParaRPr lang="en-US" sz="1800" dirty="0"/>
          </a:p>
        </p:txBody>
      </p:sp>
      <p:sp>
        <p:nvSpPr>
          <p:cNvPr id="7" name="Text 4"/>
          <p:cNvSpPr/>
          <p:nvPr/>
        </p:nvSpPr>
        <p:spPr>
          <a:xfrm>
            <a:off x="973336" y="3570684"/>
            <a:ext cx="6155055" cy="580073"/>
          </a:xfrm>
          <a:prstGeom prst="rect">
            <a:avLst/>
          </a:prstGeom>
          <a:noFill/>
          <a:ln/>
        </p:spPr>
        <p:txBody>
          <a:bodyPr wrap="square" lIns="0" tIns="0" rIns="0" bIns="0" rtlCol="0" anchor="t"/>
          <a:lstStyle/>
          <a:p>
            <a:pPr algn="l" indent="0" marL="0">
              <a:lnSpc>
                <a:spcPts val="2250"/>
              </a:lnSpc>
              <a:buNone/>
            </a:pPr>
            <a:r>
              <a:rPr lang="en-US" sz="1450" dirty="0">
                <a:solidFill>
                  <a:srgbClr val="D6E5EF"/>
                </a:solidFill>
                <a:latin typeface="Roboto" pitchFamily="34" charset="0"/>
                <a:ea typeface="Roboto" pitchFamily="34" charset="-122"/>
                <a:cs typeface="Roboto" pitchFamily="34" charset="-120"/>
              </a:rPr>
              <a:t>Customer submits a form → automation validates fields, creates a CRM record, and routes to the right queue. Pure automation — no AI needed.</a:t>
            </a:r>
            <a:endParaRPr lang="en-US" sz="1450" dirty="0"/>
          </a:p>
        </p:txBody>
      </p:sp>
      <p:pic>
        <p:nvPicPr>
          <p:cNvPr id="8" name="Image 1" descr="preencoded.png">    </p:cNvPr>
          <p:cNvPicPr>
            <a:picLocks noChangeAspect="1"/>
          </p:cNvPicPr>
          <p:nvPr/>
        </p:nvPicPr>
        <p:blipFill>
          <a:blip r:embed="rId2"/>
          <a:stretch>
            <a:fillRect/>
          </a:stretch>
        </p:blipFill>
        <p:spPr>
          <a:xfrm>
            <a:off x="7315200" y="2250400"/>
            <a:ext cx="6528673" cy="747236"/>
          </a:xfrm>
          <a:prstGeom prst="rect">
            <a:avLst/>
          </a:prstGeom>
        </p:spPr>
      </p:pic>
      <p:sp>
        <p:nvSpPr>
          <p:cNvPr id="9" name="Text 5"/>
          <p:cNvSpPr/>
          <p:nvPr/>
        </p:nvSpPr>
        <p:spPr>
          <a:xfrm>
            <a:off x="7502009" y="3173373"/>
            <a:ext cx="2706529" cy="291822"/>
          </a:xfrm>
          <a:prstGeom prst="rect">
            <a:avLst/>
          </a:prstGeom>
          <a:noFill/>
          <a:ln/>
        </p:spPr>
        <p:txBody>
          <a:bodyPr wrap="none" lIns="0" tIns="0" rIns="0" bIns="0" rtlCol="0" anchor="t"/>
          <a:lstStyle/>
          <a:p>
            <a:pPr algn="l" indent="0" marL="0">
              <a:lnSpc>
                <a:spcPts val="2250"/>
              </a:lnSpc>
              <a:buNone/>
            </a:pPr>
            <a:r>
              <a:rPr lang="en-US" sz="1800" dirty="0">
                <a:solidFill>
                  <a:srgbClr val="D6E5EF"/>
                </a:solidFill>
                <a:latin typeface="Roboto Slab" pitchFamily="34" charset="0"/>
                <a:ea typeface="Roboto Slab" pitchFamily="34" charset="-122"/>
                <a:cs typeface="Roboto Slab" pitchFamily="34" charset="-120"/>
              </a:rPr>
              <a:t>AI Classifies the Request</a:t>
            </a:r>
            <a:endParaRPr lang="en-US" sz="1800" dirty="0"/>
          </a:p>
        </p:txBody>
      </p:sp>
      <p:sp>
        <p:nvSpPr>
          <p:cNvPr id="10" name="Text 6"/>
          <p:cNvSpPr/>
          <p:nvPr/>
        </p:nvSpPr>
        <p:spPr>
          <a:xfrm>
            <a:off x="7502009" y="3570684"/>
            <a:ext cx="6155055" cy="580073"/>
          </a:xfrm>
          <a:prstGeom prst="rect">
            <a:avLst/>
          </a:prstGeom>
          <a:noFill/>
          <a:ln/>
        </p:spPr>
        <p:txBody>
          <a:bodyPr wrap="square" lIns="0" tIns="0" rIns="0" bIns="0" rtlCol="0" anchor="t"/>
          <a:lstStyle/>
          <a:p>
            <a:pPr algn="l" indent="0" marL="0">
              <a:lnSpc>
                <a:spcPts val="2250"/>
              </a:lnSpc>
              <a:buNone/>
            </a:pPr>
            <a:r>
              <a:rPr lang="en-US" sz="1450" dirty="0">
                <a:solidFill>
                  <a:srgbClr val="D6E5EF"/>
                </a:solidFill>
                <a:latin typeface="Roboto" pitchFamily="34" charset="0"/>
                <a:ea typeface="Roboto" pitchFamily="34" charset="-122"/>
                <a:cs typeface="Roboto" pitchFamily="34" charset="-120"/>
              </a:rPr>
              <a:t>An API call to an LLM reads the submission and classifies the request type — routing it appropriately. One AI step, not an agent.</a:t>
            </a:r>
            <a:endParaRPr lang="en-US" sz="1450" dirty="0"/>
          </a:p>
        </p:txBody>
      </p:sp>
      <p:pic>
        <p:nvPicPr>
          <p:cNvPr id="11" name="Image 2" descr="preencoded.png">    </p:cNvPr>
          <p:cNvPicPr>
            <a:picLocks noChangeAspect="1"/>
          </p:cNvPicPr>
          <p:nvPr/>
        </p:nvPicPr>
        <p:blipFill>
          <a:blip r:embed="rId3"/>
          <a:stretch>
            <a:fillRect/>
          </a:stretch>
        </p:blipFill>
        <p:spPr>
          <a:xfrm>
            <a:off x="786527" y="4337566"/>
            <a:ext cx="6528673" cy="747236"/>
          </a:xfrm>
          <a:prstGeom prst="rect">
            <a:avLst/>
          </a:prstGeom>
        </p:spPr>
      </p:pic>
      <p:sp>
        <p:nvSpPr>
          <p:cNvPr id="12" name="Text 7"/>
          <p:cNvSpPr/>
          <p:nvPr/>
        </p:nvSpPr>
        <p:spPr>
          <a:xfrm>
            <a:off x="973336" y="5260538"/>
            <a:ext cx="2335173" cy="291822"/>
          </a:xfrm>
          <a:prstGeom prst="rect">
            <a:avLst/>
          </a:prstGeom>
          <a:noFill/>
          <a:ln/>
        </p:spPr>
        <p:txBody>
          <a:bodyPr wrap="none" lIns="0" tIns="0" rIns="0" bIns="0" rtlCol="0" anchor="t"/>
          <a:lstStyle/>
          <a:p>
            <a:pPr algn="l" indent="0" marL="0">
              <a:lnSpc>
                <a:spcPts val="2250"/>
              </a:lnSpc>
              <a:buNone/>
            </a:pPr>
            <a:r>
              <a:rPr lang="en-US" sz="1800" dirty="0">
                <a:solidFill>
                  <a:srgbClr val="D6E5EF"/>
                </a:solidFill>
                <a:latin typeface="Roboto Slab" pitchFamily="34" charset="0"/>
                <a:ea typeface="Roboto Slab" pitchFamily="34" charset="-122"/>
                <a:cs typeface="Roboto Slab" pitchFamily="34" charset="-120"/>
              </a:rPr>
              <a:t>Routing Logic</a:t>
            </a:r>
            <a:endParaRPr lang="en-US" sz="1800" dirty="0"/>
          </a:p>
        </p:txBody>
      </p:sp>
      <p:sp>
        <p:nvSpPr>
          <p:cNvPr id="13" name="Text 8"/>
          <p:cNvSpPr/>
          <p:nvPr/>
        </p:nvSpPr>
        <p:spPr>
          <a:xfrm>
            <a:off x="973336" y="5657850"/>
            <a:ext cx="6155055" cy="580073"/>
          </a:xfrm>
          <a:prstGeom prst="rect">
            <a:avLst/>
          </a:prstGeom>
          <a:noFill/>
          <a:ln/>
        </p:spPr>
        <p:txBody>
          <a:bodyPr wrap="square" lIns="0" tIns="0" rIns="0" bIns="0" rtlCol="0" anchor="t"/>
          <a:lstStyle/>
          <a:p>
            <a:pPr algn="l" indent="0" marL="0">
              <a:lnSpc>
                <a:spcPts val="2250"/>
              </a:lnSpc>
              <a:buNone/>
            </a:pPr>
            <a:r>
              <a:rPr lang="en-US" sz="1450" dirty="0">
                <a:solidFill>
                  <a:srgbClr val="D6E5EF"/>
                </a:solidFill>
                <a:latin typeface="Roboto" pitchFamily="34" charset="0"/>
                <a:ea typeface="Roboto" pitchFamily="34" charset="-122"/>
                <a:cs typeface="Roboto" pitchFamily="34" charset="-120"/>
              </a:rPr>
              <a:t>Automation applies routing rules based on the classification output — escalating, assigning, or triggering next steps. Back to pure automation.</a:t>
            </a:r>
            <a:endParaRPr lang="en-US" sz="1450" dirty="0"/>
          </a:p>
        </p:txBody>
      </p:sp>
      <p:pic>
        <p:nvPicPr>
          <p:cNvPr id="14" name="Image 3" descr="preencoded.png">    </p:cNvPr>
          <p:cNvPicPr>
            <a:picLocks noChangeAspect="1"/>
          </p:cNvPicPr>
          <p:nvPr/>
        </p:nvPicPr>
        <p:blipFill>
          <a:blip r:embed="rId4"/>
          <a:stretch>
            <a:fillRect/>
          </a:stretch>
        </p:blipFill>
        <p:spPr>
          <a:xfrm>
            <a:off x="7315200" y="4337566"/>
            <a:ext cx="6528673" cy="747236"/>
          </a:xfrm>
          <a:prstGeom prst="rect">
            <a:avLst/>
          </a:prstGeom>
        </p:spPr>
      </p:pic>
      <p:sp>
        <p:nvSpPr>
          <p:cNvPr id="15" name="Text 9"/>
          <p:cNvSpPr/>
          <p:nvPr/>
        </p:nvSpPr>
        <p:spPr>
          <a:xfrm>
            <a:off x="7502009" y="5260538"/>
            <a:ext cx="3443526" cy="291822"/>
          </a:xfrm>
          <a:prstGeom prst="rect">
            <a:avLst/>
          </a:prstGeom>
          <a:noFill/>
          <a:ln/>
        </p:spPr>
        <p:txBody>
          <a:bodyPr wrap="none" lIns="0" tIns="0" rIns="0" bIns="0" rtlCol="0" anchor="t"/>
          <a:lstStyle/>
          <a:p>
            <a:pPr algn="l" indent="0" marL="0">
              <a:lnSpc>
                <a:spcPts val="2250"/>
              </a:lnSpc>
              <a:buNone/>
            </a:pPr>
            <a:r>
              <a:rPr lang="en-US" sz="1800" dirty="0">
                <a:solidFill>
                  <a:srgbClr val="D6E5EF"/>
                </a:solidFill>
                <a:latin typeface="Roboto Slab" pitchFamily="34" charset="0"/>
                <a:ea typeface="Roboto Slab" pitchFamily="34" charset="-122"/>
                <a:cs typeface="Roboto Slab" pitchFamily="34" charset="-120"/>
              </a:rPr>
              <a:t>Agent for Edge Cases (Optional)</a:t>
            </a:r>
            <a:endParaRPr lang="en-US" sz="1800" dirty="0"/>
          </a:p>
        </p:txBody>
      </p:sp>
      <p:sp>
        <p:nvSpPr>
          <p:cNvPr id="16" name="Text 10"/>
          <p:cNvSpPr/>
          <p:nvPr/>
        </p:nvSpPr>
        <p:spPr>
          <a:xfrm>
            <a:off x="7502009" y="5657850"/>
            <a:ext cx="6155055" cy="580073"/>
          </a:xfrm>
          <a:prstGeom prst="rect">
            <a:avLst/>
          </a:prstGeom>
          <a:noFill/>
          <a:ln/>
        </p:spPr>
        <p:txBody>
          <a:bodyPr wrap="square" lIns="0" tIns="0" rIns="0" bIns="0" rtlCol="0" anchor="t"/>
          <a:lstStyle/>
          <a:p>
            <a:pPr algn="l" indent="0" marL="0">
              <a:lnSpc>
                <a:spcPts val="2250"/>
              </a:lnSpc>
              <a:buNone/>
            </a:pPr>
            <a:r>
              <a:rPr lang="en-US" sz="1450" dirty="0">
                <a:solidFill>
                  <a:srgbClr val="D6E5EF"/>
                </a:solidFill>
                <a:latin typeface="Roboto" pitchFamily="34" charset="0"/>
                <a:ea typeface="Roboto" pitchFamily="34" charset="-122"/>
                <a:cs typeface="Roboto" pitchFamily="34" charset="-120"/>
              </a:rPr>
              <a:t>Only for complex, ambiguous cases that fall outside standard rules — an agent handles dynamic resolution. Most requests never reach this step.</a:t>
            </a:r>
            <a:endParaRPr lang="en-US" sz="1450" dirty="0"/>
          </a:p>
        </p:txBody>
      </p:sp>
      <p:sp>
        <p:nvSpPr>
          <p:cNvPr id="17" name="Shape 11"/>
          <p:cNvSpPr/>
          <p:nvPr/>
        </p:nvSpPr>
        <p:spPr>
          <a:xfrm>
            <a:off x="786527" y="6622494"/>
            <a:ext cx="13057346" cy="1054060"/>
          </a:xfrm>
          <a:prstGeom prst="roundRect">
            <a:avLst>
              <a:gd name="adj" fmla="val 2659"/>
            </a:avLst>
          </a:prstGeom>
          <a:solidFill>
            <a:srgbClr val="082545"/>
          </a:solidFill>
          <a:ln/>
        </p:spPr>
      </p:sp>
      <p:pic>
        <p:nvPicPr>
          <p:cNvPr id="18" name="Image 4" descr="preencoded.png">    </p:cNvPr>
          <p:cNvPicPr>
            <a:picLocks noChangeAspect="1"/>
          </p:cNvPicPr>
          <p:nvPr/>
        </p:nvPicPr>
        <p:blipFill>
          <a:blip r:embed="rId5"/>
          <a:stretch>
            <a:fillRect/>
          </a:stretch>
        </p:blipFill>
        <p:spPr>
          <a:xfrm>
            <a:off x="973336" y="6898243"/>
            <a:ext cx="233482" cy="186809"/>
          </a:xfrm>
          <a:prstGeom prst="rect">
            <a:avLst/>
          </a:prstGeom>
        </p:spPr>
      </p:pic>
      <p:sp>
        <p:nvSpPr>
          <p:cNvPr id="19" name="Text 12"/>
          <p:cNvSpPr/>
          <p:nvPr/>
        </p:nvSpPr>
        <p:spPr>
          <a:xfrm>
            <a:off x="1393627" y="6844903"/>
            <a:ext cx="12263437" cy="580073"/>
          </a:xfrm>
          <a:prstGeom prst="rect">
            <a:avLst/>
          </a:prstGeom>
          <a:noFill/>
          <a:ln/>
        </p:spPr>
        <p:txBody>
          <a:bodyPr wrap="square" lIns="0" tIns="0" rIns="0" bIns="0" rtlCol="0" anchor="t"/>
          <a:lstStyle/>
          <a:p>
            <a:pPr algn="l" indent="0" marL="0">
              <a:lnSpc>
                <a:spcPts val="2250"/>
              </a:lnSpc>
              <a:buNone/>
            </a:pPr>
            <a:r>
              <a:rPr lang="en-US" sz="1450" dirty="0">
                <a:solidFill>
                  <a:srgbClr val="FFFFFF"/>
                </a:solidFill>
                <a:latin typeface="Roboto" pitchFamily="34" charset="0"/>
                <a:ea typeface="Roboto" pitchFamily="34" charset="-122"/>
                <a:cs typeface="Roboto" pitchFamily="34" charset="-120"/>
              </a:rPr>
              <a:t>Most value is achieved in Steps 1–3. The agent in Step 4 is an architectural choice — introduce it only when the data tells you the AI needs to control the flow, not your code.</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244918"/>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The Real Question</a:t>
            </a:r>
            <a:endParaRPr lang="en-US" sz="1950" dirty="0"/>
          </a:p>
        </p:txBody>
      </p:sp>
      <p:sp>
        <p:nvSpPr>
          <p:cNvPr id="3" name="Text 1"/>
          <p:cNvSpPr/>
          <p:nvPr/>
        </p:nvSpPr>
        <p:spPr>
          <a:xfrm>
            <a:off x="793790" y="1634371"/>
            <a:ext cx="11668839" cy="620078"/>
          </a:xfrm>
          <a:prstGeom prst="rect">
            <a:avLst/>
          </a:prstGeom>
          <a:noFill/>
          <a:ln/>
        </p:spPr>
        <p:txBody>
          <a:bodyPr wrap="none" lIns="0" tIns="0" rIns="0" bIns="0" rtlCol="0" anchor="t"/>
          <a:lstStyle/>
          <a:p>
            <a:pPr algn="l" indent="0" marL="0">
              <a:lnSpc>
                <a:spcPts val="4850"/>
              </a:lnSpc>
              <a:buNone/>
            </a:pPr>
            <a:r>
              <a:rPr lang="en-US" sz="3900" dirty="0">
                <a:solidFill>
                  <a:srgbClr val="76B9FF"/>
                </a:solidFill>
                <a:latin typeface="Roboto Slab" pitchFamily="34" charset="0"/>
                <a:ea typeface="Roboto Slab" pitchFamily="34" charset="-122"/>
                <a:cs typeface="Roboto Slab" pitchFamily="34" charset="-120"/>
              </a:rPr>
              <a:t>Businesses Have Moved Past "Should We Use AI?"</a:t>
            </a:r>
            <a:endParaRPr lang="en-US" sz="3900" dirty="0"/>
          </a:p>
        </p:txBody>
      </p:sp>
      <p:sp>
        <p:nvSpPr>
          <p:cNvPr id="4" name="Text 2"/>
          <p:cNvSpPr/>
          <p:nvPr/>
        </p:nvSpPr>
        <p:spPr>
          <a:xfrm>
            <a:off x="793790" y="2730698"/>
            <a:ext cx="6955631" cy="95261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The question is no longer whether to use AI — it's </a:t>
            </a:r>
            <a:pPr algn="l" indent="0" marL="0">
              <a:lnSpc>
                <a:spcPts val="2500"/>
              </a:lnSpc>
              <a:buNone/>
            </a:pPr>
            <a:r>
              <a:rPr lang="en-US" sz="1550" b="1" dirty="0">
                <a:solidFill>
                  <a:srgbClr val="D6E5EF"/>
                </a:solidFill>
                <a:latin typeface="Roboto" pitchFamily="34" charset="0"/>
                <a:ea typeface="Roboto" pitchFamily="34" charset="-122"/>
                <a:cs typeface="Roboto" pitchFamily="34" charset="-120"/>
              </a:rPr>
              <a:t>how to use it and where it actually fits</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Most businesses now have access to powerful AI tools. The challenge is choosing the right implementation approach for the right problem.</a:t>
            </a:r>
            <a:endParaRPr lang="en-US" sz="1550" dirty="0"/>
          </a:p>
        </p:txBody>
      </p:sp>
      <p:sp>
        <p:nvSpPr>
          <p:cNvPr id="5" name="Text 3"/>
          <p:cNvSpPr/>
          <p:nvPr/>
        </p:nvSpPr>
        <p:spPr>
          <a:xfrm>
            <a:off x="793790" y="3861911"/>
            <a:ext cx="6955631" cy="95261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Getting this wrong means wasted investment, mismatched tools, and solutions that don't scale. Getting it right means faster workflows, lower costs, and compounding value over time.</a:t>
            </a:r>
            <a:endParaRPr lang="en-US" sz="1550" dirty="0"/>
          </a:p>
        </p:txBody>
      </p:sp>
      <p:sp>
        <p:nvSpPr>
          <p:cNvPr id="6" name="Shape 4"/>
          <p:cNvSpPr/>
          <p:nvPr/>
        </p:nvSpPr>
        <p:spPr>
          <a:xfrm>
            <a:off x="8098274" y="2552105"/>
            <a:ext cx="5888712" cy="4432578"/>
          </a:xfrm>
          <a:prstGeom prst="roundRect">
            <a:avLst>
              <a:gd name="adj" fmla="val 672"/>
            </a:avLst>
          </a:prstGeom>
          <a:solidFill>
            <a:srgbClr val="66A8EE"/>
          </a:solidFill>
          <a:ln/>
        </p:spPr>
      </p:sp>
      <p:sp>
        <p:nvSpPr>
          <p:cNvPr id="7" name="Text 5"/>
          <p:cNvSpPr/>
          <p:nvPr/>
        </p:nvSpPr>
        <p:spPr>
          <a:xfrm>
            <a:off x="8296632" y="2750463"/>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000000"/>
                </a:solidFill>
                <a:latin typeface="Roboto Slab" pitchFamily="34" charset="0"/>
                <a:ea typeface="Roboto Slab" pitchFamily="34" charset="-122"/>
                <a:cs typeface="Roboto Slab" pitchFamily="34" charset="-120"/>
              </a:rPr>
              <a:t>The Real Challenge</a:t>
            </a:r>
            <a:endParaRPr lang="en-US" sz="1950" dirty="0"/>
          </a:p>
        </p:txBody>
      </p:sp>
      <p:sp>
        <p:nvSpPr>
          <p:cNvPr id="8" name="Text 6"/>
          <p:cNvSpPr/>
          <p:nvPr/>
        </p:nvSpPr>
        <p:spPr>
          <a:xfrm>
            <a:off x="8296632" y="3258979"/>
            <a:ext cx="5491996" cy="1478399"/>
          </a:xfrm>
          <a:prstGeom prst="rect">
            <a:avLst/>
          </a:prstGeom>
          <a:noFill/>
          <a:ln/>
        </p:spPr>
        <p:txBody>
          <a:bodyPr wrap="square" lIns="0" tIns="0" rIns="0" bIns="0" rtlCol="0" anchor="t"/>
          <a:lstStyle/>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Too many AI options with unclear distinctions</a:t>
            </a:r>
            <a:endParaRPr lang="en-US" sz="1550" dirty="0"/>
          </a:p>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Choosing complexity when simplicity would do</a:t>
            </a:r>
            <a:endParaRPr lang="en-US" sz="1550" dirty="0"/>
          </a:p>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Starting with technology instead of the problem</a:t>
            </a:r>
            <a:endParaRPr lang="en-US" sz="1550" dirty="0"/>
          </a:p>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No clear framework for matching tools to tasks</a:t>
            </a:r>
            <a:endParaRPr lang="en-US" sz="1550" dirty="0"/>
          </a:p>
        </p:txBody>
      </p:sp>
      <p:sp>
        <p:nvSpPr>
          <p:cNvPr id="9" name="Shape 7"/>
          <p:cNvSpPr/>
          <p:nvPr/>
        </p:nvSpPr>
        <p:spPr>
          <a:xfrm>
            <a:off x="8296632" y="5059768"/>
            <a:ext cx="5491996" cy="32385"/>
          </a:xfrm>
          <a:prstGeom prst="rect">
            <a:avLst/>
          </a:prstGeom>
          <a:solidFill>
            <a:srgbClr val="000000">
              <a:alpha val="50000"/>
            </a:srgbClr>
          </a:solidFill>
          <a:ln/>
        </p:spPr>
      </p:sp>
      <p:sp>
        <p:nvSpPr>
          <p:cNvPr id="10" name="Text 8"/>
          <p:cNvSpPr/>
          <p:nvPr/>
        </p:nvSpPr>
        <p:spPr>
          <a:xfrm>
            <a:off x="8296632" y="5315307"/>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000000"/>
                </a:solidFill>
                <a:latin typeface="Roboto Slab" pitchFamily="34" charset="0"/>
                <a:ea typeface="Roboto Slab" pitchFamily="34" charset="-122"/>
                <a:cs typeface="Roboto Slab" pitchFamily="34" charset="-120"/>
              </a:rPr>
              <a:t>The Opportunity</a:t>
            </a:r>
            <a:endParaRPr lang="en-US" sz="1950" dirty="0"/>
          </a:p>
        </p:txBody>
      </p:sp>
      <p:sp>
        <p:nvSpPr>
          <p:cNvPr id="11" name="Text 9"/>
          <p:cNvSpPr/>
          <p:nvPr/>
        </p:nvSpPr>
        <p:spPr>
          <a:xfrm>
            <a:off x="8296632" y="5823823"/>
            <a:ext cx="5491996" cy="1091446"/>
          </a:xfrm>
          <a:prstGeom prst="rect">
            <a:avLst/>
          </a:prstGeom>
          <a:noFill/>
          <a:ln/>
        </p:spPr>
        <p:txBody>
          <a:bodyPr wrap="square" lIns="0" tIns="0" rIns="0" bIns="0" rtlCol="0" anchor="t"/>
          <a:lstStyle/>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A clear decision framework</a:t>
            </a:r>
            <a:endParaRPr lang="en-US" sz="1550" dirty="0"/>
          </a:p>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Four distinct implementation paths</a:t>
            </a:r>
            <a:endParaRPr lang="en-US" sz="1550" dirty="0"/>
          </a:p>
          <a:p>
            <a:pPr algn="l" marL="342900" indent="-342900">
              <a:lnSpc>
                <a:spcPts val="2500"/>
              </a:lnSpc>
              <a:buSzPct val="100000"/>
              <a:buChar char="•"/>
            </a:pPr>
            <a:r>
              <a:rPr lang="en-US" sz="1550" dirty="0">
                <a:solidFill>
                  <a:srgbClr val="000000"/>
                </a:solidFill>
                <a:latin typeface="Roboto" pitchFamily="34" charset="0"/>
                <a:ea typeface="Roboto" pitchFamily="34" charset="-122"/>
                <a:cs typeface="Roboto" pitchFamily="34" charset="-120"/>
              </a:rPr>
              <a:t>Choose the right approach for each task — intentionally</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719495"/>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Key Takeaway</a:t>
            </a:r>
            <a:endParaRPr lang="en-US" sz="1950" dirty="0"/>
          </a:p>
        </p:txBody>
      </p:sp>
      <p:sp>
        <p:nvSpPr>
          <p:cNvPr id="3" name="Text 1"/>
          <p:cNvSpPr/>
          <p:nvPr/>
        </p:nvSpPr>
        <p:spPr>
          <a:xfrm>
            <a:off x="793790" y="1327309"/>
            <a:ext cx="13042821" cy="2567464"/>
          </a:xfrm>
          <a:prstGeom prst="rect">
            <a:avLst/>
          </a:prstGeom>
          <a:noFill/>
          <a:ln/>
        </p:spPr>
        <p:txBody>
          <a:bodyPr wrap="square" lIns="0" tIns="0" rIns="0" bIns="0" rtlCol="0" anchor="t"/>
          <a:lstStyle/>
          <a:p>
            <a:pPr algn="l" indent="0" marL="0">
              <a:lnSpc>
                <a:spcPts val="6700"/>
              </a:lnSpc>
              <a:buNone/>
            </a:pPr>
            <a:r>
              <a:rPr lang="en-US" sz="5350" dirty="0">
                <a:solidFill>
                  <a:srgbClr val="76B9FF"/>
                </a:solidFill>
                <a:latin typeface="Roboto Slab" pitchFamily="34" charset="0"/>
                <a:ea typeface="Roboto Slab" pitchFamily="34" charset="-122"/>
                <a:cs typeface="Roboto Slab" pitchFamily="34" charset="-120"/>
              </a:rPr>
              <a:t>AI is not a single tool — it's a capability. The advantage comes from knowing how to apply it.</a:t>
            </a:r>
            <a:endParaRPr lang="en-US" sz="5350" dirty="0"/>
          </a:p>
        </p:txBody>
      </p:sp>
      <p:sp>
        <p:nvSpPr>
          <p:cNvPr id="4" name="Text 2"/>
          <p:cNvSpPr/>
          <p:nvPr/>
        </p:nvSpPr>
        <p:spPr>
          <a:xfrm>
            <a:off x="793790" y="4192429"/>
            <a:ext cx="13042821" cy="317540"/>
          </a:xfrm>
          <a:prstGeom prst="rect">
            <a:avLst/>
          </a:prstGeom>
          <a:noFill/>
          <a:ln/>
        </p:spPr>
        <p:txBody>
          <a:bodyPr wrap="non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Businesses that win with AI </a:t>
            </a:r>
            <a:pPr algn="l" indent="0" marL="0">
              <a:lnSpc>
                <a:spcPts val="2500"/>
              </a:lnSpc>
              <a:buNone/>
            </a:pPr>
            <a:r>
              <a:rPr lang="en-US" sz="1550" b="1" dirty="0">
                <a:solidFill>
                  <a:srgbClr val="66A8EE"/>
                </a:solidFill>
                <a:latin typeface="Roboto" pitchFamily="34" charset="0"/>
                <a:ea typeface="Roboto" pitchFamily="34" charset="-122"/>
                <a:cs typeface="Roboto" pitchFamily="34" charset="-120"/>
              </a:rPr>
              <a:t>choose the right approach for each problem</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 and build toward sophistication intentionally, not by default.</a:t>
            </a:r>
            <a:endParaRPr lang="en-US" sz="1550" dirty="0"/>
          </a:p>
        </p:txBody>
      </p:sp>
      <p:sp>
        <p:nvSpPr>
          <p:cNvPr id="5" name="Shape 3"/>
          <p:cNvSpPr/>
          <p:nvPr/>
        </p:nvSpPr>
        <p:spPr>
          <a:xfrm>
            <a:off x="793790" y="4733211"/>
            <a:ext cx="4215289" cy="2776895"/>
          </a:xfrm>
          <a:prstGeom prst="roundRect">
            <a:avLst>
              <a:gd name="adj" fmla="val 3951"/>
            </a:avLst>
          </a:prstGeom>
          <a:solidFill>
            <a:srgbClr val="202733"/>
          </a:solidFill>
          <a:ln w="22860">
            <a:solidFill>
              <a:srgbClr val="585F6B"/>
            </a:solidFill>
            <a:prstDash val="solid"/>
          </a:ln>
        </p:spPr>
      </p:sp>
      <p:pic>
        <p:nvPicPr>
          <p:cNvPr id="6" name="Image 0" descr="preencoded.png">    </p:cNvPr>
          <p:cNvPicPr>
            <a:picLocks noChangeAspect="1"/>
          </p:cNvPicPr>
          <p:nvPr/>
        </p:nvPicPr>
        <p:blipFill>
          <a:blip r:embed="rId1"/>
          <a:stretch>
            <a:fillRect/>
          </a:stretch>
        </p:blipFill>
        <p:spPr>
          <a:xfrm>
            <a:off x="770930" y="4733211"/>
            <a:ext cx="91440" cy="2776895"/>
          </a:xfrm>
          <a:prstGeom prst="rect">
            <a:avLst/>
          </a:prstGeom>
        </p:spPr>
      </p:pic>
      <p:sp>
        <p:nvSpPr>
          <p:cNvPr id="7" name="Text 4"/>
          <p:cNvSpPr/>
          <p:nvPr/>
        </p:nvSpPr>
        <p:spPr>
          <a:xfrm>
            <a:off x="1083588" y="4954429"/>
            <a:ext cx="3659624"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Multiple Implementation Paths</a:t>
            </a:r>
            <a:endParaRPr lang="en-US" sz="1950" dirty="0"/>
          </a:p>
        </p:txBody>
      </p:sp>
      <p:sp>
        <p:nvSpPr>
          <p:cNvPr id="8" name="Text 5"/>
          <p:cNvSpPr/>
          <p:nvPr/>
        </p:nvSpPr>
        <p:spPr>
          <a:xfrm>
            <a:off x="1083588" y="5383649"/>
            <a:ext cx="3704273" cy="127015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Stand-alone tools, API integrations, agents, and third-party platforms each have a place. The right answer depends entirely on the problem.</a:t>
            </a:r>
            <a:endParaRPr lang="en-US" sz="1550" dirty="0"/>
          </a:p>
        </p:txBody>
      </p:sp>
      <p:sp>
        <p:nvSpPr>
          <p:cNvPr id="9" name="Shape 6"/>
          <p:cNvSpPr/>
          <p:nvPr/>
        </p:nvSpPr>
        <p:spPr>
          <a:xfrm>
            <a:off x="5207437" y="4733211"/>
            <a:ext cx="4215408" cy="2776895"/>
          </a:xfrm>
          <a:prstGeom prst="roundRect">
            <a:avLst>
              <a:gd name="adj" fmla="val 3951"/>
            </a:avLst>
          </a:prstGeom>
          <a:solidFill>
            <a:srgbClr val="202733"/>
          </a:solidFill>
          <a:ln w="22860">
            <a:solidFill>
              <a:srgbClr val="585F6B"/>
            </a:solidFill>
            <a:prstDash val="solid"/>
          </a:ln>
        </p:spPr>
      </p:sp>
      <p:pic>
        <p:nvPicPr>
          <p:cNvPr id="10" name="Image 1" descr="preencoded.png">    </p:cNvPr>
          <p:cNvPicPr>
            <a:picLocks noChangeAspect="1"/>
          </p:cNvPicPr>
          <p:nvPr/>
        </p:nvPicPr>
        <p:blipFill>
          <a:blip r:embed="rId2"/>
          <a:stretch>
            <a:fillRect/>
          </a:stretch>
        </p:blipFill>
        <p:spPr>
          <a:xfrm>
            <a:off x="5184577" y="4733211"/>
            <a:ext cx="91440" cy="2776895"/>
          </a:xfrm>
          <a:prstGeom prst="rect">
            <a:avLst/>
          </a:prstGeom>
        </p:spPr>
      </p:pic>
      <p:sp>
        <p:nvSpPr>
          <p:cNvPr id="11" name="Text 7"/>
          <p:cNvSpPr/>
          <p:nvPr/>
        </p:nvSpPr>
        <p:spPr>
          <a:xfrm>
            <a:off x="5497235" y="4954429"/>
            <a:ext cx="3283982"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Simpler Often Delivers More</a:t>
            </a:r>
            <a:endParaRPr lang="en-US" sz="1950" dirty="0"/>
          </a:p>
        </p:txBody>
      </p:sp>
      <p:sp>
        <p:nvSpPr>
          <p:cNvPr id="12" name="Text 8"/>
          <p:cNvSpPr/>
          <p:nvPr/>
        </p:nvSpPr>
        <p:spPr>
          <a:xfrm>
            <a:off x="5497235" y="5383649"/>
            <a:ext cx="3704392" cy="1905238"/>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The most valuable solutions are the ones that fit the task. The right approach — whether a stand-alone tool, an API pipeline, or an agent — is the one that solves the problem well, not the one that sounds most sophisticated.</a:t>
            </a:r>
            <a:endParaRPr lang="en-US" sz="1550" dirty="0"/>
          </a:p>
        </p:txBody>
      </p:sp>
      <p:sp>
        <p:nvSpPr>
          <p:cNvPr id="13" name="Shape 9"/>
          <p:cNvSpPr/>
          <p:nvPr/>
        </p:nvSpPr>
        <p:spPr>
          <a:xfrm>
            <a:off x="9621203" y="4733211"/>
            <a:ext cx="4215289" cy="2776895"/>
          </a:xfrm>
          <a:prstGeom prst="roundRect">
            <a:avLst>
              <a:gd name="adj" fmla="val 3951"/>
            </a:avLst>
          </a:prstGeom>
          <a:solidFill>
            <a:srgbClr val="202733"/>
          </a:solidFill>
          <a:ln w="22860">
            <a:solidFill>
              <a:srgbClr val="585F6B"/>
            </a:solidFill>
            <a:prstDash val="solid"/>
          </a:ln>
        </p:spPr>
      </p:sp>
      <p:pic>
        <p:nvPicPr>
          <p:cNvPr id="14" name="Image 2" descr="preencoded.png">    </p:cNvPr>
          <p:cNvPicPr>
            <a:picLocks noChangeAspect="1"/>
          </p:cNvPicPr>
          <p:nvPr/>
        </p:nvPicPr>
        <p:blipFill>
          <a:blip r:embed="rId3"/>
          <a:stretch>
            <a:fillRect/>
          </a:stretch>
        </p:blipFill>
        <p:spPr>
          <a:xfrm>
            <a:off x="9598343" y="4733211"/>
            <a:ext cx="91440" cy="2776895"/>
          </a:xfrm>
          <a:prstGeom prst="rect">
            <a:avLst/>
          </a:prstGeom>
        </p:spPr>
      </p:pic>
      <p:sp>
        <p:nvSpPr>
          <p:cNvPr id="15" name="Text 10"/>
          <p:cNvSpPr/>
          <p:nvPr/>
        </p:nvSpPr>
        <p:spPr>
          <a:xfrm>
            <a:off x="9911001" y="4954429"/>
            <a:ext cx="2918103" cy="310158"/>
          </a:xfrm>
          <a:prstGeom prst="rect">
            <a:avLst/>
          </a:prstGeom>
          <a:noFill/>
          <a:ln/>
        </p:spPr>
        <p:txBody>
          <a:bodyPr wrap="none" lIns="0" tIns="0" rIns="0" bIns="0" rtlCol="0" anchor="t"/>
          <a:lstStyle/>
          <a:p>
            <a:pPr algn="l" indent="0" marL="0">
              <a:lnSpc>
                <a:spcPts val="2400"/>
              </a:lnSpc>
              <a:buNone/>
            </a:pPr>
            <a:r>
              <a:rPr lang="en-US" sz="1950" dirty="0">
                <a:solidFill>
                  <a:srgbClr val="D6E5EF"/>
                </a:solidFill>
                <a:latin typeface="Roboto Slab" pitchFamily="34" charset="0"/>
                <a:ea typeface="Roboto Slab" pitchFamily="34" charset="-122"/>
                <a:cs typeface="Roboto Slab" pitchFamily="34" charset="-120"/>
              </a:rPr>
              <a:t>Execute with Confidence</a:t>
            </a:r>
            <a:endParaRPr lang="en-US" sz="1950" dirty="0"/>
          </a:p>
        </p:txBody>
      </p:sp>
      <p:sp>
        <p:nvSpPr>
          <p:cNvPr id="16" name="Text 11"/>
          <p:cNvSpPr/>
          <p:nvPr/>
        </p:nvSpPr>
        <p:spPr>
          <a:xfrm>
            <a:off x="9911001" y="5383649"/>
            <a:ext cx="3704273" cy="952619"/>
          </a:xfrm>
          <a:prstGeom prst="rect">
            <a:avLst/>
          </a:prstGeom>
          <a:noFill/>
          <a:ln/>
        </p:spPr>
        <p:txBody>
          <a:bodyPr wrap="square" lIns="0" tIns="0" rIns="0" bIns="0" rtlCol="0" anchor="t"/>
          <a:lstStyle/>
          <a:p>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Start with what solves the problem today. Measure results. Add a different approach only when the task genuinely requires it.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15804"/>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Mental Model</a:t>
            </a:r>
            <a:endParaRPr lang="en-US" sz="1750" dirty="0"/>
          </a:p>
        </p:txBody>
      </p:sp>
      <p:sp>
        <p:nvSpPr>
          <p:cNvPr id="4" name="Text 1"/>
          <p:cNvSpPr/>
          <p:nvPr/>
        </p:nvSpPr>
        <p:spPr>
          <a:xfrm>
            <a:off x="793790" y="1059061"/>
            <a:ext cx="7556421" cy="1674495"/>
          </a:xfrm>
          <a:prstGeom prst="rect">
            <a:avLst/>
          </a:prstGeom>
          <a:noFill/>
          <a:ln/>
        </p:spPr>
        <p:txBody>
          <a:bodyPr wrap="square" lIns="0" tIns="0" rIns="0" bIns="0" rtlCol="0" anchor="t"/>
          <a:lstStyle/>
          <a:p>
            <a:pPr algn="l" indent="0" marL="0">
              <a:lnSpc>
                <a:spcPts val="4350"/>
              </a:lnSpc>
              <a:buNone/>
            </a:pPr>
            <a:r>
              <a:rPr lang="en-US" sz="3500" dirty="0">
                <a:solidFill>
                  <a:srgbClr val="76B9FF"/>
                </a:solidFill>
                <a:latin typeface="Roboto Slab" pitchFamily="34" charset="0"/>
                <a:ea typeface="Roboto Slab" pitchFamily="34" charset="-122"/>
                <a:cs typeface="Roboto Slab" pitchFamily="34" charset="-120"/>
              </a:rPr>
              <a:t>The Four Ways to Use AI — A Framework for Choosing the Right Approach</a:t>
            </a:r>
            <a:endParaRPr lang="en-US" sz="3500" dirty="0"/>
          </a:p>
        </p:txBody>
      </p:sp>
      <p:sp>
        <p:nvSpPr>
          <p:cNvPr id="5" name="Shape 2"/>
          <p:cNvSpPr/>
          <p:nvPr/>
        </p:nvSpPr>
        <p:spPr>
          <a:xfrm>
            <a:off x="793790" y="3155513"/>
            <a:ext cx="3560326" cy="2471380"/>
          </a:xfrm>
          <a:prstGeom prst="roundRect">
            <a:avLst>
              <a:gd name="adj" fmla="val 1084"/>
            </a:avLst>
          </a:prstGeom>
          <a:solidFill>
            <a:srgbClr val="202733"/>
          </a:solidFill>
          <a:ln w="22860">
            <a:solidFill>
              <a:srgbClr val="585F6B"/>
            </a:solidFill>
            <a:prstDash val="solid"/>
          </a:ln>
        </p:spPr>
      </p:sp>
      <p:sp>
        <p:nvSpPr>
          <p:cNvPr id="6" name="Text 3"/>
          <p:cNvSpPr/>
          <p:nvPr/>
        </p:nvSpPr>
        <p:spPr>
          <a:xfrm>
            <a:off x="995243" y="3356967"/>
            <a:ext cx="2333506"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The Common Mistake</a:t>
            </a:r>
            <a:endParaRPr lang="en-US" sz="1750" dirty="0"/>
          </a:p>
        </p:txBody>
      </p:sp>
      <p:sp>
        <p:nvSpPr>
          <p:cNvPr id="7" name="Text 4"/>
          <p:cNvSpPr/>
          <p:nvPr/>
        </p:nvSpPr>
        <p:spPr>
          <a:xfrm>
            <a:off x="995243" y="3796665"/>
            <a:ext cx="3157418" cy="162877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Businesses assume agents are always the most advanced option — and that APIs are simpler. The real distinction is architectural: who controls the logic? Choose based on that, not perceived complexity.</a:t>
            </a:r>
            <a:endParaRPr lang="en-US" sz="1400" dirty="0"/>
          </a:p>
        </p:txBody>
      </p:sp>
      <p:sp>
        <p:nvSpPr>
          <p:cNvPr id="8" name="Shape 5"/>
          <p:cNvSpPr/>
          <p:nvPr/>
        </p:nvSpPr>
        <p:spPr>
          <a:xfrm>
            <a:off x="4797504" y="3155513"/>
            <a:ext cx="3560326" cy="2425660"/>
          </a:xfrm>
          <a:prstGeom prst="roundRect">
            <a:avLst>
              <a:gd name="adj" fmla="val 1105"/>
            </a:avLst>
          </a:prstGeom>
          <a:solidFill>
            <a:srgbClr val="3F4652"/>
          </a:solidFill>
          <a:ln/>
        </p:spPr>
      </p:sp>
      <p:sp>
        <p:nvSpPr>
          <p:cNvPr id="9" name="Text 6"/>
          <p:cNvSpPr/>
          <p:nvPr/>
        </p:nvSpPr>
        <p:spPr>
          <a:xfrm>
            <a:off x="4976098" y="3334107"/>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The Better Approach</a:t>
            </a:r>
            <a:endParaRPr lang="en-US" sz="1750" dirty="0"/>
          </a:p>
        </p:txBody>
      </p:sp>
      <p:sp>
        <p:nvSpPr>
          <p:cNvPr id="10" name="Text 7"/>
          <p:cNvSpPr/>
          <p:nvPr/>
        </p:nvSpPr>
        <p:spPr>
          <a:xfrm>
            <a:off x="4976098" y="3773805"/>
            <a:ext cx="3203138" cy="162877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Map your problem to the right approach. The best choice is the one that fits the task architecturally — who needs to control the logic, what scale is required, and how much AI autonomy the task demands.</a:t>
            </a:r>
            <a:endParaRPr lang="en-US" sz="1400" dirty="0"/>
          </a:p>
        </p:txBody>
      </p:sp>
      <p:sp>
        <p:nvSpPr>
          <p:cNvPr id="11" name="Shape 8"/>
          <p:cNvSpPr/>
          <p:nvPr/>
        </p:nvSpPr>
        <p:spPr>
          <a:xfrm>
            <a:off x="793790" y="5988606"/>
            <a:ext cx="7556421" cy="1525191"/>
          </a:xfrm>
          <a:prstGeom prst="roundRect">
            <a:avLst>
              <a:gd name="adj" fmla="val 1757"/>
            </a:avLst>
          </a:prstGeom>
          <a:solidFill>
            <a:srgbClr val="082545"/>
          </a:solidFill>
          <a:ln/>
        </p:spPr>
      </p:sp>
      <p:pic>
        <p:nvPicPr>
          <p:cNvPr id="12" name="Image 1" descr="preencoded.png">    </p:cNvPr>
          <p:cNvPicPr>
            <a:picLocks noChangeAspect="1"/>
          </p:cNvPicPr>
          <p:nvPr/>
        </p:nvPicPr>
        <p:blipFill>
          <a:blip r:embed="rId2"/>
          <a:stretch>
            <a:fillRect/>
          </a:stretch>
        </p:blipFill>
        <p:spPr>
          <a:xfrm>
            <a:off x="972383" y="6246019"/>
            <a:ext cx="223242" cy="178594"/>
          </a:xfrm>
          <a:prstGeom prst="rect">
            <a:avLst/>
          </a:prstGeom>
        </p:spPr>
      </p:pic>
      <p:sp>
        <p:nvSpPr>
          <p:cNvPr id="13" name="Text 9"/>
          <p:cNvSpPr/>
          <p:nvPr/>
        </p:nvSpPr>
        <p:spPr>
          <a:xfrm>
            <a:off x="1374219" y="6193988"/>
            <a:ext cx="6797397" cy="1085850"/>
          </a:xfrm>
          <a:prstGeom prst="rect">
            <a:avLst/>
          </a:prstGeom>
          <a:noFill/>
          <a:ln/>
        </p:spPr>
        <p:txBody>
          <a:bodyPr wrap="square" lIns="0" tIns="0" rIns="0" bIns="0" rtlCol="0" anchor="t"/>
          <a:lstStyle/>
          <a:p>
            <a:pPr algn="l" indent="0" marL="0">
              <a:lnSpc>
                <a:spcPts val="2100"/>
              </a:lnSpc>
              <a:buNone/>
            </a:pPr>
            <a:r>
              <a:rPr lang="en-US" sz="1400" b="1" dirty="0">
                <a:solidFill>
                  <a:srgbClr val="FFFFFF"/>
                </a:solidFill>
                <a:latin typeface="Roboto" pitchFamily="34" charset="0"/>
                <a:ea typeface="Roboto" pitchFamily="34" charset="-122"/>
                <a:cs typeface="Roboto" pitchFamily="34" charset="-120"/>
              </a:rPr>
              <a:t>The four approaches:</a:t>
            </a:r>
            <a:pPr algn="l" indent="0" marL="0">
              <a:lnSpc>
                <a:spcPts val="2100"/>
              </a:lnSpc>
              <a:buNone/>
            </a:pPr>
            <a:r>
              <a:rPr lang="en-US" sz="1400" dirty="0">
                <a:solidFill>
                  <a:srgbClr val="FFFFFF"/>
                </a:solidFill>
                <a:latin typeface="Roboto" pitchFamily="34" charset="0"/>
                <a:ea typeface="Roboto" pitchFamily="34" charset="-122"/>
                <a:cs typeface="Roboto" pitchFamily="34" charset="-120"/>
              </a:rPr>
              <a:t> Stand-alone tools → Third-party platforms → API integrations → Agents &amp; automation. Each serves a different purpose — the right choice depends on who needs to control the logic, the scale required, and the level of AI autonomy the task demands.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99015"/>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Approach 1 of 4</a:t>
            </a:r>
            <a:endParaRPr lang="en-US" sz="1950" dirty="0"/>
          </a:p>
        </p:txBody>
      </p:sp>
      <p:sp>
        <p:nvSpPr>
          <p:cNvPr id="4" name="Text 1"/>
          <p:cNvSpPr/>
          <p:nvPr/>
        </p:nvSpPr>
        <p:spPr>
          <a:xfrm>
            <a:off x="6280190" y="3206829"/>
            <a:ext cx="6875145" cy="855821"/>
          </a:xfrm>
          <a:prstGeom prst="rect">
            <a:avLst/>
          </a:prstGeom>
          <a:noFill/>
          <a:ln/>
        </p:spPr>
        <p:txBody>
          <a:bodyPr wrap="none" lIns="0" tIns="0" rIns="0" bIns="0" rtlCol="0" anchor="t"/>
          <a:lstStyle/>
          <a:p>
            <a:pPr algn="l" indent="0" marL="0">
              <a:lnSpc>
                <a:spcPts val="6700"/>
              </a:lnSpc>
              <a:buNone/>
            </a:pPr>
            <a:r>
              <a:rPr lang="en-US" sz="5350" dirty="0">
                <a:solidFill>
                  <a:srgbClr val="76B9FF"/>
                </a:solidFill>
                <a:latin typeface="Roboto Slab" pitchFamily="34" charset="0"/>
                <a:ea typeface="Roboto Slab" pitchFamily="34" charset="-122"/>
                <a:cs typeface="Roboto Slab" pitchFamily="34" charset="-120"/>
              </a:rPr>
              <a:t>Stand-Alone AI Tools</a:t>
            </a:r>
            <a:endParaRPr lang="en-US" sz="5350" dirty="0"/>
          </a:p>
        </p:txBody>
      </p:sp>
      <p:sp>
        <p:nvSpPr>
          <p:cNvPr id="5" name="Text 2"/>
          <p:cNvSpPr/>
          <p:nvPr/>
        </p:nvSpPr>
        <p:spPr>
          <a:xfrm>
            <a:off x="6280190" y="4360307"/>
            <a:ext cx="7556421" cy="1270159"/>
          </a:xfrm>
          <a:prstGeom prst="rect">
            <a:avLst/>
          </a:prstGeom>
          <a:noFill/>
          <a:ln/>
        </p:spPr>
        <p:txBody>
          <a:bodyPr wrap="square" lIns="0" tIns="0" rIns="0" bIns="0" rtlCol="0" anchor="t"/>
          <a:lstStyle/>
          <a:p>
            <a:pPr algn="l" indent="0" marL="0">
              <a:lnSpc>
                <a:spcPts val="2500"/>
              </a:lnSpc>
              <a:buNone/>
            </a:pPr>
            <a:r>
              <a:rPr lang="en-US" sz="1550" b="1" dirty="0">
                <a:solidFill>
                  <a:srgbClr val="66A8EE"/>
                </a:solidFill>
                <a:latin typeface="Roboto" pitchFamily="34" charset="0"/>
                <a:ea typeface="Roboto" pitchFamily="34" charset="-122"/>
                <a:cs typeface="Roboto" pitchFamily="34" charset="-120"/>
              </a:rPr>
              <a:t>Instant access. No setup. Maximum flexibility.</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Stand-alone tools are often the best option in their category, not just a starting point. Many are purpose-built for specific use cases like image generation, video, audio, design, and coding that APIs, agents, and third-party platforms don’t replicate.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769739"/>
            <a:ext cx="9813727" cy="558165"/>
          </a:xfrm>
          <a:prstGeom prst="rect">
            <a:avLst/>
          </a:prstGeom>
          <a:noFill/>
          <a:ln/>
        </p:spPr>
        <p:txBody>
          <a:bodyPr wrap="none" lIns="0" tIns="0" rIns="0" bIns="0" rtlCol="0" anchor="t"/>
          <a:lstStyle/>
          <a:p>
            <a:pPr algn="l" indent="0" marL="0">
              <a:lnSpc>
                <a:spcPts val="4350"/>
              </a:lnSpc>
              <a:buNone/>
            </a:pPr>
            <a:r>
              <a:rPr lang="en-US" sz="3500" dirty="0">
                <a:solidFill>
                  <a:srgbClr val="76B9FF"/>
                </a:solidFill>
                <a:latin typeface="Roboto Slab" pitchFamily="34" charset="0"/>
                <a:ea typeface="Roboto Slab" pitchFamily="34" charset="-122"/>
                <a:cs typeface="Roboto Slab" pitchFamily="34" charset="-120"/>
              </a:rPr>
              <a:t>Stand-Alone Tools: UI-Based AI for Individuals</a:t>
            </a:r>
            <a:endParaRPr lang="en-US" sz="3500" dirty="0"/>
          </a:p>
        </p:txBody>
      </p:sp>
      <p:sp>
        <p:nvSpPr>
          <p:cNvPr id="3" name="Text 1"/>
          <p:cNvSpPr/>
          <p:nvPr/>
        </p:nvSpPr>
        <p:spPr>
          <a:xfrm>
            <a:off x="793790" y="1729740"/>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What It Is</a:t>
            </a:r>
            <a:endParaRPr lang="en-US" sz="17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60703" y="2195096"/>
            <a:ext cx="267891" cy="267891"/>
          </a:xfrm>
          <a:prstGeom prst="rect">
            <a:avLst/>
          </a:prstGeom>
        </p:spPr>
      </p:pic>
      <p:sp>
        <p:nvSpPr>
          <p:cNvPr id="5" name="Text 2"/>
          <p:cNvSpPr/>
          <p:nvPr/>
        </p:nvSpPr>
        <p:spPr>
          <a:xfrm>
            <a:off x="1374219" y="2189559"/>
            <a:ext cx="2419945"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Direct Interface Access</a:t>
            </a:r>
            <a:endParaRPr lang="en-US" sz="1750" dirty="0"/>
          </a:p>
        </p:txBody>
      </p:sp>
      <p:sp>
        <p:nvSpPr>
          <p:cNvPr id="6" name="Text 3"/>
          <p:cNvSpPr/>
          <p:nvPr/>
        </p:nvSpPr>
        <p:spPr>
          <a:xfrm>
            <a:off x="1374219" y="2629257"/>
            <a:ext cx="5723096" cy="54292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Using AI through platforms like ChatGPT, Claude, or Gemini — no code, no API, no setup required.</a:t>
            </a:r>
            <a:endParaRPr lang="en-US" sz="14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703" y="3499187"/>
            <a:ext cx="267891" cy="267891"/>
          </a:xfrm>
          <a:prstGeom prst="rect">
            <a:avLst/>
          </a:prstGeom>
        </p:spPr>
      </p:pic>
      <p:sp>
        <p:nvSpPr>
          <p:cNvPr id="8" name="Text 4"/>
          <p:cNvSpPr/>
          <p:nvPr/>
        </p:nvSpPr>
        <p:spPr>
          <a:xfrm>
            <a:off x="1374219" y="3493651"/>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Common Use Cases</a:t>
            </a:r>
            <a:endParaRPr lang="en-US" sz="1750" dirty="0"/>
          </a:p>
        </p:txBody>
      </p:sp>
      <p:sp>
        <p:nvSpPr>
          <p:cNvPr id="9" name="Text 5"/>
          <p:cNvSpPr/>
          <p:nvPr/>
        </p:nvSpPr>
        <p:spPr>
          <a:xfrm>
            <a:off x="1374219" y="3933349"/>
            <a:ext cx="5723096" cy="54292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Writing &amp; editing, brainstorming, research &amp; summarization, quick data interpretation.</a:t>
            </a:r>
            <a:endParaRPr lang="en-US" sz="140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703" y="4803279"/>
            <a:ext cx="267891" cy="267891"/>
          </a:xfrm>
          <a:prstGeom prst="rect">
            <a:avLst/>
          </a:prstGeom>
        </p:spPr>
      </p:pic>
      <p:sp>
        <p:nvSpPr>
          <p:cNvPr id="11" name="Text 6"/>
          <p:cNvSpPr/>
          <p:nvPr/>
        </p:nvSpPr>
        <p:spPr>
          <a:xfrm>
            <a:off x="1374219" y="4797743"/>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Best For</a:t>
            </a:r>
            <a:endParaRPr lang="en-US" sz="1750" dirty="0"/>
          </a:p>
        </p:txBody>
      </p:sp>
      <p:sp>
        <p:nvSpPr>
          <p:cNvPr id="12" name="Text 7"/>
          <p:cNvSpPr/>
          <p:nvPr/>
        </p:nvSpPr>
        <p:spPr>
          <a:xfrm>
            <a:off x="1374219" y="5237440"/>
            <a:ext cx="5723096" cy="542925"/>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Individuals and ad-hoc tasks where speed of access matters more than workflow integration.</a:t>
            </a:r>
            <a:endParaRPr lang="en-US" sz="1400" dirty="0"/>
          </a:p>
        </p:txBody>
      </p:sp>
      <p:sp>
        <p:nvSpPr>
          <p:cNvPr id="13" name="Text 8"/>
          <p:cNvSpPr/>
          <p:nvPr/>
        </p:nvSpPr>
        <p:spPr>
          <a:xfrm>
            <a:off x="7540704" y="1729740"/>
            <a:ext cx="2498169" cy="278963"/>
          </a:xfrm>
          <a:prstGeom prst="rect">
            <a:avLst/>
          </a:prstGeom>
          <a:noFill/>
          <a:ln/>
        </p:spPr>
        <p:txBody>
          <a:bodyPr wrap="none" lIns="0" tIns="0" rIns="0" bIns="0" rtlCol="0" anchor="t"/>
          <a:lstStyle/>
          <a:p>
            <a:pPr algn="l" indent="0" marL="0">
              <a:lnSpc>
                <a:spcPts val="2150"/>
              </a:lnSpc>
              <a:buNone/>
            </a:pPr>
            <a:r>
              <a:rPr lang="en-US" sz="1750" dirty="0">
                <a:solidFill>
                  <a:srgbClr val="76B9FF"/>
                </a:solidFill>
                <a:latin typeface="Roboto Slab" pitchFamily="34" charset="0"/>
                <a:ea typeface="Roboto Slab" pitchFamily="34" charset="-122"/>
                <a:cs typeface="Roboto Slab" pitchFamily="34" charset="-120"/>
              </a:rPr>
              <a:t>Strengths &amp; Limitations</a:t>
            </a:r>
            <a:endParaRPr lang="en-US" sz="1750" dirty="0"/>
          </a:p>
        </p:txBody>
      </p:sp>
      <p:sp>
        <p:nvSpPr>
          <p:cNvPr id="14" name="Shape 9"/>
          <p:cNvSpPr/>
          <p:nvPr/>
        </p:nvSpPr>
        <p:spPr>
          <a:xfrm>
            <a:off x="7540704" y="2189559"/>
            <a:ext cx="3071336" cy="2154198"/>
          </a:xfrm>
          <a:prstGeom prst="roundRect">
            <a:avLst>
              <a:gd name="adj" fmla="val 1244"/>
            </a:avLst>
          </a:prstGeom>
          <a:solidFill>
            <a:srgbClr val="3F4652"/>
          </a:solidFill>
          <a:ln/>
        </p:spPr>
      </p:sp>
      <p:sp>
        <p:nvSpPr>
          <p:cNvPr id="15" name="Text 10"/>
          <p:cNvSpPr/>
          <p:nvPr/>
        </p:nvSpPr>
        <p:spPr>
          <a:xfrm>
            <a:off x="7719298" y="2368153"/>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Strengths</a:t>
            </a:r>
            <a:endParaRPr lang="en-US" sz="1750" dirty="0"/>
          </a:p>
        </p:txBody>
      </p:sp>
      <p:sp>
        <p:nvSpPr>
          <p:cNvPr id="16" name="Text 11"/>
          <p:cNvSpPr/>
          <p:nvPr/>
        </p:nvSpPr>
        <p:spPr>
          <a:xfrm>
            <a:off x="7719298" y="2807851"/>
            <a:ext cx="2714149" cy="814388"/>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Instant access, no setup — switch between tasks, models, and formats on the fly.</a:t>
            </a:r>
            <a:endParaRPr lang="en-US" sz="1400" dirty="0"/>
          </a:p>
        </p:txBody>
      </p:sp>
      <p:sp>
        <p:nvSpPr>
          <p:cNvPr id="17" name="Shape 12"/>
          <p:cNvSpPr/>
          <p:nvPr/>
        </p:nvSpPr>
        <p:spPr>
          <a:xfrm>
            <a:off x="10772775" y="2189559"/>
            <a:ext cx="3071455" cy="2154198"/>
          </a:xfrm>
          <a:prstGeom prst="roundRect">
            <a:avLst>
              <a:gd name="adj" fmla="val 1244"/>
            </a:avLst>
          </a:prstGeom>
          <a:solidFill>
            <a:srgbClr val="3F4652"/>
          </a:solidFill>
          <a:ln/>
        </p:spPr>
      </p:sp>
      <p:sp>
        <p:nvSpPr>
          <p:cNvPr id="18" name="Text 13"/>
          <p:cNvSpPr/>
          <p:nvPr/>
        </p:nvSpPr>
        <p:spPr>
          <a:xfrm>
            <a:off x="10951369" y="2368153"/>
            <a:ext cx="23089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Specialized Use Cases</a:t>
            </a:r>
            <a:endParaRPr lang="en-US" sz="1750" dirty="0"/>
          </a:p>
        </p:txBody>
      </p:sp>
      <p:sp>
        <p:nvSpPr>
          <p:cNvPr id="19" name="Text 14"/>
          <p:cNvSpPr/>
          <p:nvPr/>
        </p:nvSpPr>
        <p:spPr>
          <a:xfrm>
            <a:off x="10951369" y="2807851"/>
            <a:ext cx="2714268" cy="1357313"/>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Purpose-built for specific domains — image generation, video, audio, design, and coding — and remain the best option in their category.</a:t>
            </a:r>
            <a:endParaRPr lang="en-US" sz="1400" dirty="0"/>
          </a:p>
        </p:txBody>
      </p:sp>
      <p:sp>
        <p:nvSpPr>
          <p:cNvPr id="20" name="Shape 15"/>
          <p:cNvSpPr/>
          <p:nvPr/>
        </p:nvSpPr>
        <p:spPr>
          <a:xfrm>
            <a:off x="7540704" y="4504492"/>
            <a:ext cx="3071336" cy="1882735"/>
          </a:xfrm>
          <a:prstGeom prst="roundRect">
            <a:avLst>
              <a:gd name="adj" fmla="val 1423"/>
            </a:avLst>
          </a:prstGeom>
          <a:solidFill>
            <a:srgbClr val="3F4652"/>
          </a:solidFill>
          <a:ln/>
        </p:spPr>
      </p:sp>
      <p:sp>
        <p:nvSpPr>
          <p:cNvPr id="21" name="Text 16"/>
          <p:cNvSpPr/>
          <p:nvPr/>
        </p:nvSpPr>
        <p:spPr>
          <a:xfrm>
            <a:off x="7719298" y="4683085"/>
            <a:ext cx="2322076"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Workflow Limitations</a:t>
            </a:r>
            <a:endParaRPr lang="en-US" sz="1750" dirty="0"/>
          </a:p>
        </p:txBody>
      </p:sp>
      <p:sp>
        <p:nvSpPr>
          <p:cNvPr id="22" name="Text 17"/>
          <p:cNvSpPr/>
          <p:nvPr/>
        </p:nvSpPr>
        <p:spPr>
          <a:xfrm>
            <a:off x="7719298" y="5122783"/>
            <a:ext cx="2714149" cy="1085850"/>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Not integrated into workflows — manual effort per task, no inherent automation, limited memory, no scale.</a:t>
            </a:r>
            <a:endParaRPr lang="en-US" sz="1400" dirty="0"/>
          </a:p>
        </p:txBody>
      </p:sp>
      <p:sp>
        <p:nvSpPr>
          <p:cNvPr id="23" name="Shape 18"/>
          <p:cNvSpPr/>
          <p:nvPr/>
        </p:nvSpPr>
        <p:spPr>
          <a:xfrm>
            <a:off x="10772775" y="4504492"/>
            <a:ext cx="3071455" cy="1882735"/>
          </a:xfrm>
          <a:prstGeom prst="roundRect">
            <a:avLst>
              <a:gd name="adj" fmla="val 1423"/>
            </a:avLst>
          </a:prstGeom>
          <a:solidFill>
            <a:srgbClr val="3F4652"/>
          </a:solidFill>
          <a:ln/>
        </p:spPr>
      </p:sp>
      <p:sp>
        <p:nvSpPr>
          <p:cNvPr id="24" name="Text 19"/>
          <p:cNvSpPr/>
          <p:nvPr/>
        </p:nvSpPr>
        <p:spPr>
          <a:xfrm>
            <a:off x="10951369" y="4683085"/>
            <a:ext cx="2232779" cy="278963"/>
          </a:xfrm>
          <a:prstGeom prst="rect">
            <a:avLst/>
          </a:prstGeom>
          <a:noFill/>
          <a:ln/>
        </p:spPr>
        <p:txBody>
          <a:bodyPr wrap="none" lIns="0" tIns="0" rIns="0" bIns="0" rtlCol="0" anchor="t"/>
          <a:lstStyle/>
          <a:p>
            <a:pPr algn="l" indent="0" marL="0">
              <a:lnSpc>
                <a:spcPts val="2150"/>
              </a:lnSpc>
              <a:buNone/>
            </a:pPr>
            <a:r>
              <a:rPr lang="en-US" sz="1750" dirty="0">
                <a:solidFill>
                  <a:srgbClr val="D6E5EF"/>
                </a:solidFill>
                <a:latin typeface="Roboto Slab" pitchFamily="34" charset="0"/>
                <a:ea typeface="Roboto Slab" pitchFamily="34" charset="-122"/>
                <a:cs typeface="Roboto Slab" pitchFamily="34" charset="-120"/>
              </a:rPr>
              <a:t>Cost Considerations</a:t>
            </a:r>
            <a:endParaRPr lang="en-US" sz="1750" dirty="0"/>
          </a:p>
        </p:txBody>
      </p:sp>
      <p:sp>
        <p:nvSpPr>
          <p:cNvPr id="25" name="Text 20"/>
          <p:cNvSpPr/>
          <p:nvPr/>
        </p:nvSpPr>
        <p:spPr>
          <a:xfrm>
            <a:off x="10951369" y="5122783"/>
            <a:ext cx="2714268" cy="1085850"/>
          </a:xfrm>
          <a:prstGeom prst="rect">
            <a:avLst/>
          </a:prstGeom>
          <a:noFill/>
          <a:ln/>
        </p:spPr>
        <p:txBody>
          <a:bodyPr wrap="square" lIns="0" tIns="0" rIns="0" bIns="0" rtlCol="0" anchor="t"/>
          <a:lstStyle/>
          <a:p>
            <a:pPr algn="l" indent="0" marL="0">
              <a:lnSpc>
                <a:spcPts val="2100"/>
              </a:lnSpc>
              <a:buNone/>
            </a:pPr>
            <a:r>
              <a:rPr lang="en-US" sz="1400" dirty="0">
                <a:solidFill>
                  <a:srgbClr val="D6E5EF"/>
                </a:solidFill>
                <a:latin typeface="Roboto" pitchFamily="34" charset="0"/>
                <a:ea typeface="Roboto" pitchFamily="34" charset="-122"/>
                <a:cs typeface="Roboto" pitchFamily="34" charset="-120"/>
              </a:rPr>
              <a:t>Monthly subscriptions, per-seat pricing, or usage-based credits — costs compound quickly across multiple tools.</a:t>
            </a:r>
            <a:endParaRPr lang="en-US" sz="1400" dirty="0"/>
          </a:p>
        </p:txBody>
      </p:sp>
      <p:sp>
        <p:nvSpPr>
          <p:cNvPr id="26" name="Shape 21"/>
          <p:cNvSpPr/>
          <p:nvPr/>
        </p:nvSpPr>
        <p:spPr>
          <a:xfrm>
            <a:off x="793790" y="6748939"/>
            <a:ext cx="13042821" cy="710803"/>
          </a:xfrm>
          <a:prstGeom prst="roundRect">
            <a:avLst>
              <a:gd name="adj" fmla="val 3770"/>
            </a:avLst>
          </a:prstGeom>
          <a:solidFill>
            <a:srgbClr val="082545"/>
          </a:solidFill>
          <a:ln/>
        </p:spPr>
      </p:sp>
      <p:pic>
        <p:nvPicPr>
          <p:cNvPr id="27" name="Image 3" descr="preencoded.png">    </p:cNvPr>
          <p:cNvPicPr>
            <a:picLocks noChangeAspect="1"/>
          </p:cNvPicPr>
          <p:nvPr/>
        </p:nvPicPr>
        <p:blipFill>
          <a:blip r:embed="rId7"/>
          <a:stretch>
            <a:fillRect/>
          </a:stretch>
        </p:blipFill>
        <p:spPr>
          <a:xfrm>
            <a:off x="972383" y="7006352"/>
            <a:ext cx="223242" cy="178594"/>
          </a:xfrm>
          <a:prstGeom prst="rect">
            <a:avLst/>
          </a:prstGeom>
        </p:spPr>
      </p:pic>
      <p:sp>
        <p:nvSpPr>
          <p:cNvPr id="28" name="Text 22"/>
          <p:cNvSpPr/>
          <p:nvPr/>
        </p:nvSpPr>
        <p:spPr>
          <a:xfrm>
            <a:off x="1374219" y="6954322"/>
            <a:ext cx="12283797" cy="271463"/>
          </a:xfrm>
          <a:prstGeom prst="rect">
            <a:avLst/>
          </a:prstGeom>
          <a:noFill/>
          <a:ln/>
        </p:spPr>
        <p:txBody>
          <a:bodyPr wrap="none" lIns="0" tIns="0" rIns="0" bIns="0" rtlCol="0" anchor="t"/>
          <a:lstStyle/>
          <a:p>
            <a:pPr algn="l" indent="0" marL="0">
              <a:lnSpc>
                <a:spcPts val="2100"/>
              </a:lnSpc>
              <a:buNone/>
            </a:pPr>
            <a:r>
              <a:rPr lang="en-US" sz="1400" dirty="0">
                <a:solidFill>
                  <a:srgbClr val="FFFFFF"/>
                </a:solidFill>
                <a:latin typeface="Roboto" pitchFamily="34" charset="0"/>
                <a:ea typeface="Roboto" pitchFamily="34" charset="-122"/>
                <a:cs typeface="Roboto" pitchFamily="34" charset="-120"/>
              </a:rPr>
              <a:t>The lowest barrier entry point — ideal for exploration, individual productivity, and specialized workflows.</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916555"/>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Approach 2 of 4</a:t>
            </a:r>
            <a:endParaRPr lang="en-US" sz="1950" dirty="0"/>
          </a:p>
        </p:txBody>
      </p:sp>
      <p:sp>
        <p:nvSpPr>
          <p:cNvPr id="4" name="Text 1"/>
          <p:cNvSpPr/>
          <p:nvPr/>
        </p:nvSpPr>
        <p:spPr>
          <a:xfrm>
            <a:off x="6280190" y="3524369"/>
            <a:ext cx="7175659" cy="855821"/>
          </a:xfrm>
          <a:prstGeom prst="rect">
            <a:avLst/>
          </a:prstGeom>
          <a:noFill/>
          <a:ln/>
        </p:spPr>
        <p:txBody>
          <a:bodyPr wrap="none" lIns="0" tIns="0" rIns="0" bIns="0" rtlCol="0" anchor="t"/>
          <a:lstStyle/>
          <a:p>
            <a:pPr algn="l" indent="0" marL="0">
              <a:lnSpc>
                <a:spcPts val="6700"/>
              </a:lnSpc>
              <a:buNone/>
            </a:pPr>
            <a:r>
              <a:rPr lang="en-US" sz="5350" dirty="0">
                <a:solidFill>
                  <a:srgbClr val="76B9FF"/>
                </a:solidFill>
                <a:latin typeface="Roboto Slab" pitchFamily="34" charset="0"/>
                <a:ea typeface="Roboto Slab" pitchFamily="34" charset="-122"/>
                <a:cs typeface="Roboto Slab" pitchFamily="34" charset="-120"/>
              </a:rPr>
              <a:t>Third-Party Platforms</a:t>
            </a:r>
            <a:endParaRPr lang="en-US" sz="5350" dirty="0"/>
          </a:p>
        </p:txBody>
      </p:sp>
      <p:sp>
        <p:nvSpPr>
          <p:cNvPr id="5" name="Text 2"/>
          <p:cNvSpPr/>
          <p:nvPr/>
        </p:nvSpPr>
        <p:spPr>
          <a:xfrm>
            <a:off x="6280190" y="4677847"/>
            <a:ext cx="7556421" cy="635079"/>
          </a:xfrm>
          <a:prstGeom prst="rect">
            <a:avLst/>
          </a:prstGeom>
          <a:noFill/>
          <a:ln/>
        </p:spPr>
        <p:txBody>
          <a:bodyPr wrap="square" lIns="0" tIns="0" rIns="0" bIns="0" rtlCol="0" anchor="t"/>
          <a:lstStyle/>
          <a:p>
            <a:pPr algn="l" indent="0" marL="0">
              <a:lnSpc>
                <a:spcPts val="2500"/>
              </a:lnSpc>
              <a:buNone/>
            </a:pPr>
            <a:r>
              <a:rPr lang="en-US" sz="1550" b="1" dirty="0">
                <a:solidFill>
                  <a:srgbClr val="66A8EE"/>
                </a:solidFill>
                <a:latin typeface="Roboto" pitchFamily="34" charset="0"/>
                <a:ea typeface="Roboto" pitchFamily="34" charset="-122"/>
                <a:cs typeface="Roboto" pitchFamily="34" charset="-120"/>
              </a:rPr>
              <a:t>Fast implementation. Built-in integrations. Low technical barrier.</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AI embedded inside tools your teams already use every day.</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31877"/>
            <a:ext cx="12038290" cy="527090"/>
          </a:xfrm>
          <a:prstGeom prst="rect">
            <a:avLst/>
          </a:prstGeom>
          <a:noFill/>
          <a:ln/>
        </p:spPr>
        <p:txBody>
          <a:bodyPr wrap="none" lIns="0" tIns="0" rIns="0" bIns="0" rtlCol="0" anchor="t"/>
          <a:lstStyle/>
          <a:p>
            <a:pPr algn="l" indent="0" marL="0">
              <a:lnSpc>
                <a:spcPts val="4150"/>
              </a:lnSpc>
              <a:buNone/>
            </a:pPr>
            <a:r>
              <a:rPr lang="en-US" sz="3300" dirty="0">
                <a:solidFill>
                  <a:srgbClr val="76B9FF"/>
                </a:solidFill>
                <a:latin typeface="Roboto Slab" pitchFamily="34" charset="0"/>
                <a:ea typeface="Roboto Slab" pitchFamily="34" charset="-122"/>
                <a:cs typeface="Roboto Slab" pitchFamily="34" charset="-120"/>
              </a:rPr>
              <a:t>Third-Party AI Platforms: Scale Without Heavy Development</a:t>
            </a:r>
            <a:endParaRPr lang="en-US" sz="3300" dirty="0"/>
          </a:p>
        </p:txBody>
      </p:sp>
      <p:sp>
        <p:nvSpPr>
          <p:cNvPr id="3" name="Text 1"/>
          <p:cNvSpPr/>
          <p:nvPr/>
        </p:nvSpPr>
        <p:spPr>
          <a:xfrm>
            <a:off x="793790" y="1617345"/>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76B9FF"/>
                </a:solidFill>
                <a:latin typeface="Roboto Slab" pitchFamily="34" charset="0"/>
                <a:ea typeface="Roboto Slab" pitchFamily="34" charset="-122"/>
                <a:cs typeface="Roboto Slab" pitchFamily="34" charset="-120"/>
              </a:rPr>
              <a:t>What It Is</a:t>
            </a:r>
            <a:endParaRPr lang="en-US" sz="16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57012" y="2047161"/>
            <a:ext cx="253008" cy="253008"/>
          </a:xfrm>
          <a:prstGeom prst="rect">
            <a:avLst/>
          </a:prstGeom>
        </p:spPr>
      </p:pic>
      <p:sp>
        <p:nvSpPr>
          <p:cNvPr id="5" name="Text 2"/>
          <p:cNvSpPr/>
          <p:nvPr/>
        </p:nvSpPr>
        <p:spPr>
          <a:xfrm>
            <a:off x="1341953" y="2042041"/>
            <a:ext cx="2481501"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AI In Your Existing Tools</a:t>
            </a:r>
            <a:endParaRPr lang="en-US" sz="1650" dirty="0"/>
          </a:p>
        </p:txBody>
      </p:sp>
      <p:sp>
        <p:nvSpPr>
          <p:cNvPr id="6" name="Text 3"/>
          <p:cNvSpPr/>
          <p:nvPr/>
        </p:nvSpPr>
        <p:spPr>
          <a:xfrm>
            <a:off x="1341953" y="2448878"/>
            <a:ext cx="5767507" cy="499348"/>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AI capabilities built into software you already use — Microsoft Copilot, Salesforce Einstein, Notion AI, Google Workspace AI.</a:t>
            </a:r>
            <a:endParaRPr lang="en-US" sz="13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012" y="3240048"/>
            <a:ext cx="253008" cy="253008"/>
          </a:xfrm>
          <a:prstGeom prst="rect">
            <a:avLst/>
          </a:prstGeom>
        </p:spPr>
      </p:pic>
      <p:sp>
        <p:nvSpPr>
          <p:cNvPr id="8" name="Text 4"/>
          <p:cNvSpPr/>
          <p:nvPr/>
        </p:nvSpPr>
        <p:spPr>
          <a:xfrm>
            <a:off x="1341953" y="3234928"/>
            <a:ext cx="2404467"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Embeddable AI Systems</a:t>
            </a:r>
            <a:endParaRPr lang="en-US" sz="1650" dirty="0"/>
          </a:p>
        </p:txBody>
      </p:sp>
      <p:sp>
        <p:nvSpPr>
          <p:cNvPr id="9" name="Text 5"/>
          <p:cNvSpPr/>
          <p:nvPr/>
        </p:nvSpPr>
        <p:spPr>
          <a:xfrm>
            <a:off x="1341953" y="3641765"/>
            <a:ext cx="5767507" cy="749022"/>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Pre-built AI chat and support assistants designed to embed into your website or support system with minimal configuration — no custom development required. Examples: Tidio, Freshdesk.</a:t>
            </a:r>
            <a:endParaRPr lang="en-US" sz="130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012" y="4682609"/>
            <a:ext cx="253008" cy="253008"/>
          </a:xfrm>
          <a:prstGeom prst="rect">
            <a:avLst/>
          </a:prstGeom>
        </p:spPr>
      </p:pic>
      <p:sp>
        <p:nvSpPr>
          <p:cNvPr id="11" name="Text 6"/>
          <p:cNvSpPr/>
          <p:nvPr/>
        </p:nvSpPr>
        <p:spPr>
          <a:xfrm>
            <a:off x="1341953" y="4677489"/>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Common Use Cases</a:t>
            </a:r>
            <a:endParaRPr lang="en-US" sz="1650" dirty="0"/>
          </a:p>
        </p:txBody>
      </p:sp>
      <p:sp>
        <p:nvSpPr>
          <p:cNvPr id="12" name="Text 7"/>
          <p:cNvSpPr/>
          <p:nvPr/>
        </p:nvSpPr>
        <p:spPr>
          <a:xfrm>
            <a:off x="1341953" y="5084326"/>
            <a:ext cx="5767507" cy="499348"/>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CRM automation, document workflows, reporting &amp; insights, no-code automations.</a:t>
            </a:r>
            <a:endParaRPr lang="en-US" sz="130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7012" y="5875496"/>
            <a:ext cx="253008" cy="253008"/>
          </a:xfrm>
          <a:prstGeom prst="rect">
            <a:avLst/>
          </a:prstGeom>
        </p:spPr>
      </p:pic>
      <p:sp>
        <p:nvSpPr>
          <p:cNvPr id="14" name="Text 8"/>
          <p:cNvSpPr/>
          <p:nvPr/>
        </p:nvSpPr>
        <p:spPr>
          <a:xfrm>
            <a:off x="1341953" y="5870377"/>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Best For</a:t>
            </a:r>
            <a:endParaRPr lang="en-US" sz="1650" dirty="0"/>
          </a:p>
        </p:txBody>
      </p:sp>
      <p:sp>
        <p:nvSpPr>
          <p:cNvPr id="15" name="Text 9"/>
          <p:cNvSpPr/>
          <p:nvPr/>
        </p:nvSpPr>
        <p:spPr>
          <a:xfrm>
            <a:off x="1341953" y="6277213"/>
            <a:ext cx="5767507" cy="249674"/>
          </a:xfrm>
          <a:prstGeom prst="rect">
            <a:avLst/>
          </a:prstGeom>
          <a:noFill/>
          <a:ln/>
        </p:spPr>
        <p:txBody>
          <a:bodyPr wrap="non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Teams scaling quickly without custom development or engineering overhead.</a:t>
            </a:r>
            <a:endParaRPr lang="en-US" sz="1300" dirty="0"/>
          </a:p>
        </p:txBody>
      </p:sp>
      <p:sp>
        <p:nvSpPr>
          <p:cNvPr id="16" name="Text 10"/>
          <p:cNvSpPr/>
          <p:nvPr/>
        </p:nvSpPr>
        <p:spPr>
          <a:xfrm>
            <a:off x="7528560" y="1617345"/>
            <a:ext cx="2358271" cy="263485"/>
          </a:xfrm>
          <a:prstGeom prst="rect">
            <a:avLst/>
          </a:prstGeom>
          <a:noFill/>
          <a:ln/>
        </p:spPr>
        <p:txBody>
          <a:bodyPr wrap="none" lIns="0" tIns="0" rIns="0" bIns="0" rtlCol="0" anchor="t"/>
          <a:lstStyle/>
          <a:p>
            <a:pPr algn="l" indent="0" marL="0">
              <a:lnSpc>
                <a:spcPts val="2050"/>
              </a:lnSpc>
              <a:buNone/>
            </a:pPr>
            <a:r>
              <a:rPr lang="en-US" sz="1650" dirty="0">
                <a:solidFill>
                  <a:srgbClr val="76B9FF"/>
                </a:solidFill>
                <a:latin typeface="Roboto Slab" pitchFamily="34" charset="0"/>
                <a:ea typeface="Roboto Slab" pitchFamily="34" charset="-122"/>
                <a:cs typeface="Roboto Slab" pitchFamily="34" charset="-120"/>
              </a:rPr>
              <a:t>Strengths &amp; Limitations</a:t>
            </a:r>
            <a:endParaRPr lang="en-US" sz="1650" dirty="0"/>
          </a:p>
        </p:txBody>
      </p:sp>
      <p:sp>
        <p:nvSpPr>
          <p:cNvPr id="17" name="Shape 11"/>
          <p:cNvSpPr/>
          <p:nvPr/>
        </p:nvSpPr>
        <p:spPr>
          <a:xfrm>
            <a:off x="7528560" y="2042041"/>
            <a:ext cx="3086100" cy="1742718"/>
          </a:xfrm>
          <a:prstGeom prst="roundRect">
            <a:avLst>
              <a:gd name="adj" fmla="val 1452"/>
            </a:avLst>
          </a:prstGeom>
          <a:solidFill>
            <a:srgbClr val="3F4652"/>
          </a:solidFill>
          <a:ln/>
        </p:spPr>
      </p:sp>
      <p:sp>
        <p:nvSpPr>
          <p:cNvPr id="18" name="Text 12"/>
          <p:cNvSpPr/>
          <p:nvPr/>
        </p:nvSpPr>
        <p:spPr>
          <a:xfrm>
            <a:off x="7697153" y="2210633"/>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Strengths</a:t>
            </a:r>
            <a:endParaRPr lang="en-US" sz="1650" dirty="0"/>
          </a:p>
        </p:txBody>
      </p:sp>
      <p:sp>
        <p:nvSpPr>
          <p:cNvPr id="19" name="Text 13"/>
          <p:cNvSpPr/>
          <p:nvPr/>
        </p:nvSpPr>
        <p:spPr>
          <a:xfrm>
            <a:off x="7697153" y="2617470"/>
            <a:ext cx="2748915" cy="749022"/>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Fast implementation, built-in integrations. Teams adopt quickly without deep engineering support.</a:t>
            </a:r>
            <a:endParaRPr lang="en-US" sz="1300" dirty="0"/>
          </a:p>
        </p:txBody>
      </p:sp>
      <p:sp>
        <p:nvSpPr>
          <p:cNvPr id="20" name="Shape 14"/>
          <p:cNvSpPr/>
          <p:nvPr/>
        </p:nvSpPr>
        <p:spPr>
          <a:xfrm>
            <a:off x="10758011" y="2042041"/>
            <a:ext cx="3086219" cy="1742718"/>
          </a:xfrm>
          <a:prstGeom prst="roundRect">
            <a:avLst>
              <a:gd name="adj" fmla="val 1452"/>
            </a:avLst>
          </a:prstGeom>
          <a:solidFill>
            <a:srgbClr val="3F4652"/>
          </a:solidFill>
          <a:ln/>
        </p:spPr>
      </p:sp>
      <p:sp>
        <p:nvSpPr>
          <p:cNvPr id="21" name="Text 15"/>
          <p:cNvSpPr/>
          <p:nvPr/>
        </p:nvSpPr>
        <p:spPr>
          <a:xfrm>
            <a:off x="10926604" y="2210633"/>
            <a:ext cx="2108716" cy="263485"/>
          </a:xfrm>
          <a:prstGeom prst="rect">
            <a:avLst/>
          </a:prstGeom>
          <a:noFill/>
          <a:ln/>
        </p:spPr>
        <p:txBody>
          <a:bodyPr wrap="none" lIns="0" tIns="0" rIns="0" bIns="0" rtlCol="0" anchor="t"/>
          <a:lstStyle/>
          <a:p>
            <a:pPr algn="l" indent="0" marL="0">
              <a:lnSpc>
                <a:spcPts val="2050"/>
              </a:lnSpc>
              <a:buNone/>
            </a:pPr>
            <a:r>
              <a:rPr lang="en-US" sz="1650" dirty="0">
                <a:solidFill>
                  <a:srgbClr val="D6E5EF"/>
                </a:solidFill>
                <a:latin typeface="Roboto Slab" pitchFamily="34" charset="0"/>
                <a:ea typeface="Roboto Slab" pitchFamily="34" charset="-122"/>
                <a:cs typeface="Roboto Slab" pitchFamily="34" charset="-120"/>
              </a:rPr>
              <a:t>Limitations</a:t>
            </a:r>
            <a:endParaRPr lang="en-US" sz="1650" dirty="0"/>
          </a:p>
        </p:txBody>
      </p:sp>
      <p:sp>
        <p:nvSpPr>
          <p:cNvPr id="22" name="Text 16"/>
          <p:cNvSpPr/>
          <p:nvPr/>
        </p:nvSpPr>
        <p:spPr>
          <a:xfrm>
            <a:off x="10926604" y="2617470"/>
            <a:ext cx="2749034" cy="998696"/>
          </a:xfrm>
          <a:prstGeom prst="rect">
            <a:avLst/>
          </a:prstGeom>
          <a:noFill/>
          <a:ln/>
        </p:spPr>
        <p:txBody>
          <a:bodyPr wrap="square" lIns="0" tIns="0" rIns="0" bIns="0" rtlCol="0" anchor="t"/>
          <a:lstStyle/>
          <a:p>
            <a:pPr algn="l" indent="0" marL="0">
              <a:lnSpc>
                <a:spcPts val="1950"/>
              </a:lnSpc>
              <a:buNone/>
            </a:pPr>
            <a:r>
              <a:rPr lang="en-US" sz="1300" dirty="0">
                <a:solidFill>
                  <a:srgbClr val="D6E5EF"/>
                </a:solidFill>
                <a:latin typeface="Roboto" pitchFamily="34" charset="0"/>
                <a:ea typeface="Roboto" pitchFamily="34" charset="-122"/>
                <a:cs typeface="Roboto" pitchFamily="34" charset="-120"/>
              </a:rPr>
              <a:t>Less customization than API approaches. Vendor dependency, subscription costs, and platform boundaries apply.</a:t>
            </a:r>
            <a:endParaRPr lang="en-US" sz="1300" dirty="0"/>
          </a:p>
        </p:txBody>
      </p:sp>
      <p:sp>
        <p:nvSpPr>
          <p:cNvPr id="23" name="Shape 17"/>
          <p:cNvSpPr/>
          <p:nvPr/>
        </p:nvSpPr>
        <p:spPr>
          <a:xfrm>
            <a:off x="793790" y="6849308"/>
            <a:ext cx="13042821" cy="648414"/>
          </a:xfrm>
          <a:prstGeom prst="roundRect">
            <a:avLst>
              <a:gd name="adj" fmla="val 3903"/>
            </a:avLst>
          </a:prstGeom>
          <a:solidFill>
            <a:srgbClr val="082545"/>
          </a:solidFill>
          <a:ln/>
        </p:spPr>
      </p:sp>
      <p:pic>
        <p:nvPicPr>
          <p:cNvPr id="24" name="Image 4" descr="preencoded.png">    </p:cNvPr>
          <p:cNvPicPr>
            <a:picLocks noChangeAspect="1"/>
          </p:cNvPicPr>
          <p:nvPr/>
        </p:nvPicPr>
        <p:blipFill>
          <a:blip r:embed="rId9"/>
          <a:stretch>
            <a:fillRect/>
          </a:stretch>
        </p:blipFill>
        <p:spPr>
          <a:xfrm>
            <a:off x="962382" y="7095411"/>
            <a:ext cx="210860" cy="168593"/>
          </a:xfrm>
          <a:prstGeom prst="rect">
            <a:avLst/>
          </a:prstGeom>
        </p:spPr>
      </p:pic>
      <p:sp>
        <p:nvSpPr>
          <p:cNvPr id="25" name="Text 18"/>
          <p:cNvSpPr/>
          <p:nvPr/>
        </p:nvSpPr>
        <p:spPr>
          <a:xfrm>
            <a:off x="1341834" y="7034808"/>
            <a:ext cx="12326183" cy="249674"/>
          </a:xfrm>
          <a:prstGeom prst="rect">
            <a:avLst/>
          </a:prstGeom>
          <a:noFill/>
          <a:ln/>
        </p:spPr>
        <p:txBody>
          <a:bodyPr wrap="none" lIns="0" tIns="0" rIns="0" bIns="0" rtlCol="0" anchor="t"/>
          <a:lstStyle/>
          <a:p>
            <a:pPr algn="l" indent="0" marL="0">
              <a:lnSpc>
                <a:spcPts val="1950"/>
              </a:lnSpc>
              <a:buNone/>
            </a:pPr>
            <a:r>
              <a:rPr lang="en-US" sz="1300" dirty="0">
                <a:solidFill>
                  <a:srgbClr val="FFFFFF"/>
                </a:solidFill>
                <a:latin typeface="Roboto" pitchFamily="34" charset="0"/>
                <a:ea typeface="Roboto" pitchFamily="34" charset="-122"/>
                <a:cs typeface="Roboto" pitchFamily="34" charset="-120"/>
              </a:rPr>
              <a:t>The fastest path to team-wide AI adoption — trading flexibility for speed. Best for organizations that need results now.</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916555"/>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76B9FF"/>
                </a:solidFill>
                <a:latin typeface="Roboto Slab" pitchFamily="34" charset="0"/>
                <a:ea typeface="Roboto Slab" pitchFamily="34" charset="-122"/>
                <a:cs typeface="Roboto Slab" pitchFamily="34" charset="-120"/>
              </a:rPr>
              <a:t>Approach 3 of 4</a:t>
            </a:r>
            <a:endParaRPr lang="en-US" sz="1950" dirty="0"/>
          </a:p>
        </p:txBody>
      </p:sp>
      <p:sp>
        <p:nvSpPr>
          <p:cNvPr id="4" name="Text 1"/>
          <p:cNvSpPr/>
          <p:nvPr/>
        </p:nvSpPr>
        <p:spPr>
          <a:xfrm>
            <a:off x="6280190" y="3524369"/>
            <a:ext cx="6847284" cy="855821"/>
          </a:xfrm>
          <a:prstGeom prst="rect">
            <a:avLst/>
          </a:prstGeom>
          <a:noFill/>
          <a:ln/>
        </p:spPr>
        <p:txBody>
          <a:bodyPr wrap="none" lIns="0" tIns="0" rIns="0" bIns="0" rtlCol="0" anchor="t"/>
          <a:lstStyle/>
          <a:p>
            <a:pPr algn="l" indent="0" marL="0">
              <a:lnSpc>
                <a:spcPts val="6700"/>
              </a:lnSpc>
              <a:buNone/>
            </a:pPr>
            <a:r>
              <a:rPr lang="en-US" sz="5350" dirty="0">
                <a:solidFill>
                  <a:srgbClr val="76B9FF"/>
                </a:solidFill>
                <a:latin typeface="Roboto Slab" pitchFamily="34" charset="0"/>
                <a:ea typeface="Roboto Slab" pitchFamily="34" charset="-122"/>
                <a:cs typeface="Roboto Slab" pitchFamily="34" charset="-120"/>
              </a:rPr>
              <a:t>API-Based AI</a:t>
            </a:r>
            <a:endParaRPr lang="en-US" sz="5350" dirty="0"/>
          </a:p>
        </p:txBody>
      </p:sp>
      <p:sp>
        <p:nvSpPr>
          <p:cNvPr id="5" name="Text 2"/>
          <p:cNvSpPr/>
          <p:nvPr/>
        </p:nvSpPr>
        <p:spPr>
          <a:xfrm>
            <a:off x="6280190" y="4677847"/>
            <a:ext cx="7556421" cy="635079"/>
          </a:xfrm>
          <a:prstGeom prst="rect">
            <a:avLst/>
          </a:prstGeom>
          <a:noFill/>
          <a:ln/>
        </p:spPr>
        <p:txBody>
          <a:bodyPr wrap="square" lIns="0" tIns="0" rIns="0" bIns="0" rtlCol="0" anchor="t"/>
          <a:lstStyle/>
          <a:p>
            <a:pPr algn="l" indent="0" marL="0">
              <a:lnSpc>
                <a:spcPts val="2500"/>
              </a:lnSpc>
              <a:buNone/>
            </a:pPr>
            <a:r>
              <a:rPr lang="en-US" sz="1550" b="1" dirty="0">
                <a:solidFill>
                  <a:srgbClr val="66A8EE"/>
                </a:solidFill>
                <a:latin typeface="Roboto" pitchFamily="34" charset="0"/>
                <a:ea typeface="Roboto" pitchFamily="34" charset="-122"/>
                <a:cs typeface="Roboto" pitchFamily="34" charset="-120"/>
              </a:rPr>
              <a:t>Scalable. Repeatable. Fully customizable.</a:t>
            </a:r>
            <a:pPr algn="l" indent="0" marL="0">
              <a:lnSpc>
                <a:spcPts val="2500"/>
              </a:lnSpc>
              <a:buNone/>
            </a:pPr>
            <a:r>
              <a:rPr lang="en-US" sz="1550" dirty="0">
                <a:solidFill>
                  <a:srgbClr val="D6E5EF"/>
                </a:solidFill>
                <a:latin typeface="Roboto" pitchFamily="34" charset="0"/>
                <a:ea typeface="Roboto" pitchFamily="34" charset="-122"/>
                <a:cs typeface="Roboto" pitchFamily="34" charset="-120"/>
              </a:rPr>
              <a:t> Embedding AI directly into business systems via API calls to language models.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29402"/>
            <a:ext cx="12159258" cy="589121"/>
          </a:xfrm>
          <a:prstGeom prst="rect">
            <a:avLst/>
          </a:prstGeom>
          <a:noFill/>
          <a:ln/>
        </p:spPr>
        <p:txBody>
          <a:bodyPr wrap="none" lIns="0" tIns="0" rIns="0" bIns="0" rtlCol="0" anchor="t"/>
          <a:lstStyle/>
          <a:p>
            <a:pPr algn="l" indent="0" marL="0">
              <a:lnSpc>
                <a:spcPts val="4600"/>
              </a:lnSpc>
              <a:buNone/>
            </a:pPr>
            <a:r>
              <a:rPr lang="en-US" sz="3700" dirty="0">
                <a:solidFill>
                  <a:srgbClr val="76B9FF"/>
                </a:solidFill>
                <a:latin typeface="Roboto Slab" pitchFamily="34" charset="0"/>
                <a:ea typeface="Roboto Slab" pitchFamily="34" charset="-122"/>
                <a:cs typeface="Roboto Slab" pitchFamily="34" charset="-120"/>
              </a:rPr>
              <a:t>API Integrations: Embedding AI Into Business Systems</a:t>
            </a:r>
            <a:endParaRPr lang="en-US" sz="3700" dirty="0"/>
          </a:p>
        </p:txBody>
      </p:sp>
      <p:sp>
        <p:nvSpPr>
          <p:cNvPr id="3" name="Text 1"/>
          <p:cNvSpPr/>
          <p:nvPr/>
        </p:nvSpPr>
        <p:spPr>
          <a:xfrm>
            <a:off x="793790" y="1966198"/>
            <a:ext cx="2356842" cy="294680"/>
          </a:xfrm>
          <a:prstGeom prst="rect">
            <a:avLst/>
          </a:prstGeom>
          <a:noFill/>
          <a:ln/>
        </p:spPr>
        <p:txBody>
          <a:bodyPr wrap="none" lIns="0" tIns="0" rIns="0" bIns="0" rtlCol="0" anchor="t"/>
          <a:lstStyle/>
          <a:p>
            <a:pPr algn="l" indent="0" marL="0">
              <a:lnSpc>
                <a:spcPts val="2300"/>
              </a:lnSpc>
              <a:buNone/>
            </a:pPr>
            <a:r>
              <a:rPr lang="en-US" sz="1850" dirty="0">
                <a:solidFill>
                  <a:srgbClr val="76B9FF"/>
                </a:solidFill>
                <a:latin typeface="Roboto Slab" pitchFamily="34" charset="0"/>
                <a:ea typeface="Roboto Slab" pitchFamily="34" charset="-122"/>
                <a:cs typeface="Roboto Slab" pitchFamily="34" charset="-120"/>
              </a:rPr>
              <a:t>What It Is</a:t>
            </a:r>
            <a:endParaRPr lang="en-US" sz="185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64513" y="2468225"/>
            <a:ext cx="282773" cy="282773"/>
          </a:xfrm>
          <a:prstGeom prst="rect">
            <a:avLst/>
          </a:prstGeom>
        </p:spPr>
      </p:pic>
      <p:sp>
        <p:nvSpPr>
          <p:cNvPr id="5" name="Text 2"/>
          <p:cNvSpPr/>
          <p:nvPr/>
        </p:nvSpPr>
        <p:spPr>
          <a:xfrm>
            <a:off x="1406485" y="2462332"/>
            <a:ext cx="2356842" cy="294680"/>
          </a:xfrm>
          <a:prstGeom prst="rect">
            <a:avLst/>
          </a:prstGeom>
          <a:noFill/>
          <a:ln/>
        </p:spPr>
        <p:txBody>
          <a:bodyPr wrap="none" lIns="0" tIns="0" rIns="0" bIns="0" rtlCol="0" anchor="t"/>
          <a:lstStyle/>
          <a:p>
            <a:pPr algn="l" indent="0" marL="0">
              <a:lnSpc>
                <a:spcPts val="2300"/>
              </a:lnSpc>
              <a:buNone/>
            </a:pPr>
            <a:r>
              <a:rPr lang="en-US" sz="1850" dirty="0">
                <a:solidFill>
                  <a:srgbClr val="D6E5EF"/>
                </a:solidFill>
                <a:latin typeface="Roboto Slab" pitchFamily="34" charset="0"/>
                <a:ea typeface="Roboto Slab" pitchFamily="34" charset="-122"/>
                <a:cs typeface="Roboto Slab" pitchFamily="34" charset="-120"/>
              </a:rPr>
              <a:t>Direct Model Calls</a:t>
            </a:r>
            <a:endParaRPr lang="en-US" sz="1850" dirty="0"/>
          </a:p>
        </p:txBody>
      </p:sp>
      <p:sp>
        <p:nvSpPr>
          <p:cNvPr id="6" name="Text 3"/>
          <p:cNvSpPr/>
          <p:nvPr/>
        </p:nvSpPr>
        <p:spPr>
          <a:xfrm>
            <a:off x="1406485" y="2936081"/>
            <a:ext cx="2421017" cy="1176814"/>
          </a:xfrm>
          <a:prstGeom prst="rect">
            <a:avLst/>
          </a:prstGeom>
          <a:noFill/>
          <a:ln/>
        </p:spPr>
        <p:txBody>
          <a:bodyPr wrap="square" lIns="0" tIns="0" rIns="0" bIns="0" rtlCol="0" anchor="t"/>
          <a:lstStyle/>
          <a:p>
            <a:pPr algn="l" indent="0" marL="0">
              <a:lnSpc>
                <a:spcPts val="2300"/>
              </a:lnSpc>
              <a:buNone/>
            </a:pPr>
            <a:r>
              <a:rPr lang="en-US" sz="1450" dirty="0">
                <a:solidFill>
                  <a:srgbClr val="D6E5EF"/>
                </a:solidFill>
                <a:latin typeface="Roboto" pitchFamily="34" charset="0"/>
                <a:ea typeface="Roboto" pitchFamily="34" charset="-122"/>
                <a:cs typeface="Roboto" pitchFamily="34" charset="-120"/>
              </a:rPr>
              <a:t>Making programmatic calls to models like OpenAI or Anthropic. Prompt + input → structured output at scale.</a:t>
            </a:r>
            <a:endParaRPr lang="en-US" sz="145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2063" y="2468225"/>
            <a:ext cx="282773" cy="282773"/>
          </a:xfrm>
          <a:prstGeom prst="rect">
            <a:avLst/>
          </a:prstGeom>
        </p:spPr>
      </p:pic>
      <p:sp>
        <p:nvSpPr>
          <p:cNvPr id="8" name="Text 4"/>
          <p:cNvSpPr/>
          <p:nvPr/>
        </p:nvSpPr>
        <p:spPr>
          <a:xfrm>
            <a:off x="4664035" y="2462332"/>
            <a:ext cx="2356842" cy="294680"/>
          </a:xfrm>
          <a:prstGeom prst="rect">
            <a:avLst/>
          </a:prstGeom>
          <a:noFill/>
          <a:ln/>
        </p:spPr>
        <p:txBody>
          <a:bodyPr wrap="none" lIns="0" tIns="0" rIns="0" bIns="0" rtlCol="0" anchor="t"/>
          <a:lstStyle/>
          <a:p>
            <a:pPr algn="l" indent="0" marL="0">
              <a:lnSpc>
                <a:spcPts val="2300"/>
              </a:lnSpc>
              <a:buNone/>
            </a:pPr>
            <a:r>
              <a:rPr lang="en-US" sz="1850" dirty="0">
                <a:solidFill>
                  <a:srgbClr val="D6E5EF"/>
                </a:solidFill>
                <a:latin typeface="Roboto Slab" pitchFamily="34" charset="0"/>
                <a:ea typeface="Roboto Slab" pitchFamily="34" charset="-122"/>
                <a:cs typeface="Roboto Slab" pitchFamily="34" charset="-120"/>
              </a:rPr>
              <a:t>Production Pipelines</a:t>
            </a:r>
            <a:endParaRPr lang="en-US" sz="1850" dirty="0"/>
          </a:p>
        </p:txBody>
      </p:sp>
      <p:sp>
        <p:nvSpPr>
          <p:cNvPr id="9" name="Text 5"/>
          <p:cNvSpPr/>
          <p:nvPr/>
        </p:nvSpPr>
        <p:spPr>
          <a:xfrm>
            <a:off x="4664035" y="2936081"/>
            <a:ext cx="2421136" cy="1471017"/>
          </a:xfrm>
          <a:prstGeom prst="rect">
            <a:avLst/>
          </a:prstGeom>
          <a:noFill/>
          <a:ln/>
        </p:spPr>
        <p:txBody>
          <a:bodyPr wrap="square" lIns="0" tIns="0" rIns="0" bIns="0" rtlCol="0" anchor="t"/>
          <a:lstStyle/>
          <a:p>
            <a:pPr algn="l" indent="0" marL="0">
              <a:lnSpc>
                <a:spcPts val="2300"/>
              </a:lnSpc>
              <a:buNone/>
            </a:pPr>
            <a:r>
              <a:rPr lang="en-US" sz="1450" dirty="0">
                <a:solidFill>
                  <a:srgbClr val="D6E5EF"/>
                </a:solidFill>
                <a:latin typeface="Roboto" pitchFamily="34" charset="0"/>
                <a:ea typeface="Roboto" pitchFamily="34" charset="-122"/>
                <a:cs typeface="Roboto" pitchFamily="34" charset="-120"/>
              </a:rPr>
              <a:t>Content generation, classification &amp; tagging, data enrichment, and email drafting — running at volume inside business systems.</a:t>
            </a:r>
            <a:endParaRPr lang="en-US" sz="145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513" y="4771132"/>
            <a:ext cx="282773" cy="282773"/>
          </a:xfrm>
          <a:prstGeom prst="rect">
            <a:avLst/>
          </a:prstGeom>
        </p:spPr>
      </p:pic>
      <p:sp>
        <p:nvSpPr>
          <p:cNvPr id="11" name="Text 6"/>
          <p:cNvSpPr/>
          <p:nvPr/>
        </p:nvSpPr>
        <p:spPr>
          <a:xfrm>
            <a:off x="1406485" y="4765238"/>
            <a:ext cx="2356842" cy="294680"/>
          </a:xfrm>
          <a:prstGeom prst="rect">
            <a:avLst/>
          </a:prstGeom>
          <a:noFill/>
          <a:ln/>
        </p:spPr>
        <p:txBody>
          <a:bodyPr wrap="none" lIns="0" tIns="0" rIns="0" bIns="0" rtlCol="0" anchor="t"/>
          <a:lstStyle/>
          <a:p>
            <a:pPr algn="l" indent="0" marL="0">
              <a:lnSpc>
                <a:spcPts val="2300"/>
              </a:lnSpc>
              <a:buNone/>
            </a:pPr>
            <a:r>
              <a:rPr lang="en-US" sz="1850" dirty="0">
                <a:solidFill>
                  <a:srgbClr val="D6E5EF"/>
                </a:solidFill>
                <a:latin typeface="Roboto Slab" pitchFamily="34" charset="0"/>
                <a:ea typeface="Roboto Slab" pitchFamily="34" charset="-122"/>
                <a:cs typeface="Roboto Slab" pitchFamily="34" charset="-120"/>
              </a:rPr>
              <a:t>Full Customization</a:t>
            </a:r>
            <a:endParaRPr lang="en-US" sz="1850" dirty="0"/>
          </a:p>
        </p:txBody>
      </p:sp>
      <p:sp>
        <p:nvSpPr>
          <p:cNvPr id="12" name="Text 7"/>
          <p:cNvSpPr/>
          <p:nvPr/>
        </p:nvSpPr>
        <p:spPr>
          <a:xfrm>
            <a:off x="1406485" y="5238988"/>
            <a:ext cx="5678686" cy="588407"/>
          </a:xfrm>
          <a:prstGeom prst="rect">
            <a:avLst/>
          </a:prstGeom>
          <a:noFill/>
          <a:ln/>
        </p:spPr>
        <p:txBody>
          <a:bodyPr wrap="square" lIns="0" tIns="0" rIns="0" bIns="0" rtlCol="0" anchor="t"/>
          <a:lstStyle/>
          <a:p>
            <a:pPr algn="l" indent="0" marL="0">
              <a:lnSpc>
                <a:spcPts val="2300"/>
              </a:lnSpc>
              <a:buNone/>
            </a:pPr>
            <a:r>
              <a:rPr lang="en-US" sz="1450" dirty="0">
                <a:solidFill>
                  <a:srgbClr val="D6E5EF"/>
                </a:solidFill>
                <a:latin typeface="Roboto" pitchFamily="34" charset="0"/>
                <a:ea typeface="Roboto" pitchFamily="34" charset="-122"/>
                <a:cs typeface="Roboto" pitchFamily="34" charset="-120"/>
              </a:rPr>
              <a:t>You control the prompts, logic, inputs, and outputs — built exactly to your business requirements.</a:t>
            </a:r>
            <a:endParaRPr lang="en-US" sz="1450" dirty="0"/>
          </a:p>
        </p:txBody>
      </p:sp>
      <p:sp>
        <p:nvSpPr>
          <p:cNvPr id="13" name="Text 8"/>
          <p:cNvSpPr/>
          <p:nvPr/>
        </p:nvSpPr>
        <p:spPr>
          <a:xfrm>
            <a:off x="7552849" y="1966198"/>
            <a:ext cx="2636639" cy="294680"/>
          </a:xfrm>
          <a:prstGeom prst="rect">
            <a:avLst/>
          </a:prstGeom>
          <a:noFill/>
          <a:ln/>
        </p:spPr>
        <p:txBody>
          <a:bodyPr wrap="none" lIns="0" tIns="0" rIns="0" bIns="0" rtlCol="0" anchor="t"/>
          <a:lstStyle/>
          <a:p>
            <a:pPr algn="l" indent="0" marL="0">
              <a:lnSpc>
                <a:spcPts val="2300"/>
              </a:lnSpc>
              <a:buNone/>
            </a:pPr>
            <a:r>
              <a:rPr lang="en-US" sz="1850" dirty="0">
                <a:solidFill>
                  <a:srgbClr val="76B9FF"/>
                </a:solidFill>
                <a:latin typeface="Roboto Slab" pitchFamily="34" charset="0"/>
                <a:ea typeface="Roboto Slab" pitchFamily="34" charset="-122"/>
                <a:cs typeface="Roboto Slab" pitchFamily="34" charset="-120"/>
              </a:rPr>
              <a:t>Strengths &amp; Limitations</a:t>
            </a:r>
            <a:endParaRPr lang="en-US" sz="1850" dirty="0"/>
          </a:p>
        </p:txBody>
      </p:sp>
      <p:sp>
        <p:nvSpPr>
          <p:cNvPr id="14" name="Shape 9"/>
          <p:cNvSpPr/>
          <p:nvPr/>
        </p:nvSpPr>
        <p:spPr>
          <a:xfrm>
            <a:off x="7552849" y="2462332"/>
            <a:ext cx="3056096" cy="2615922"/>
          </a:xfrm>
          <a:prstGeom prst="roundRect">
            <a:avLst>
              <a:gd name="adj" fmla="val 1081"/>
            </a:avLst>
          </a:prstGeom>
          <a:solidFill>
            <a:srgbClr val="3F4652"/>
          </a:solidFill>
          <a:ln/>
        </p:spPr>
      </p:sp>
      <p:sp>
        <p:nvSpPr>
          <p:cNvPr id="15" name="Text 10"/>
          <p:cNvSpPr/>
          <p:nvPr/>
        </p:nvSpPr>
        <p:spPr>
          <a:xfrm>
            <a:off x="7741325" y="2650808"/>
            <a:ext cx="2356842" cy="294680"/>
          </a:xfrm>
          <a:prstGeom prst="rect">
            <a:avLst/>
          </a:prstGeom>
          <a:noFill/>
          <a:ln/>
        </p:spPr>
        <p:txBody>
          <a:bodyPr wrap="none" lIns="0" tIns="0" rIns="0" bIns="0" rtlCol="0" anchor="t"/>
          <a:lstStyle/>
          <a:p>
            <a:pPr algn="l" indent="0" marL="0">
              <a:lnSpc>
                <a:spcPts val="2300"/>
              </a:lnSpc>
              <a:buNone/>
            </a:pPr>
            <a:r>
              <a:rPr lang="en-US" sz="1850" dirty="0">
                <a:solidFill>
                  <a:srgbClr val="D6E5EF"/>
                </a:solidFill>
                <a:latin typeface="Roboto Slab" pitchFamily="34" charset="0"/>
                <a:ea typeface="Roboto Slab" pitchFamily="34" charset="-122"/>
                <a:cs typeface="Roboto Slab" pitchFamily="34" charset="-120"/>
              </a:rPr>
              <a:t>Strengths</a:t>
            </a:r>
            <a:endParaRPr lang="en-US" sz="1850" dirty="0"/>
          </a:p>
        </p:txBody>
      </p:sp>
      <p:sp>
        <p:nvSpPr>
          <p:cNvPr id="16" name="Text 11"/>
          <p:cNvSpPr/>
          <p:nvPr/>
        </p:nvSpPr>
        <p:spPr>
          <a:xfrm>
            <a:off x="7741325" y="3124557"/>
            <a:ext cx="2679144" cy="1176814"/>
          </a:xfrm>
          <a:prstGeom prst="rect">
            <a:avLst/>
          </a:prstGeom>
          <a:noFill/>
          <a:ln/>
        </p:spPr>
        <p:txBody>
          <a:bodyPr wrap="square" lIns="0" tIns="0" rIns="0" bIns="0" rtlCol="0" anchor="t"/>
          <a:lstStyle/>
          <a:p>
            <a:pPr algn="l" indent="0" marL="0">
              <a:lnSpc>
                <a:spcPts val="2300"/>
              </a:lnSpc>
              <a:buNone/>
            </a:pPr>
            <a:r>
              <a:rPr lang="en-US" sz="1450" dirty="0">
                <a:solidFill>
                  <a:srgbClr val="D6E5EF"/>
                </a:solidFill>
                <a:latin typeface="Roboto" pitchFamily="34" charset="0"/>
                <a:ea typeface="Roboto" pitchFamily="34" charset="-122"/>
                <a:cs typeface="Roboto" pitchFamily="34" charset="-120"/>
              </a:rPr>
              <a:t>Maximum control and flexibility. Repeatable, scalable, and fully tailored to your workflow — no platform boundaries.</a:t>
            </a:r>
            <a:endParaRPr lang="en-US" sz="1450" dirty="0"/>
          </a:p>
        </p:txBody>
      </p:sp>
      <p:sp>
        <p:nvSpPr>
          <p:cNvPr id="17" name="Shape 12"/>
          <p:cNvSpPr/>
          <p:nvPr/>
        </p:nvSpPr>
        <p:spPr>
          <a:xfrm>
            <a:off x="10788015" y="2462332"/>
            <a:ext cx="3056215" cy="2615922"/>
          </a:xfrm>
          <a:prstGeom prst="roundRect">
            <a:avLst>
              <a:gd name="adj" fmla="val 1081"/>
            </a:avLst>
          </a:prstGeom>
          <a:solidFill>
            <a:srgbClr val="3F4652"/>
          </a:solidFill>
          <a:ln/>
        </p:spPr>
      </p:sp>
      <p:sp>
        <p:nvSpPr>
          <p:cNvPr id="18" name="Text 13"/>
          <p:cNvSpPr/>
          <p:nvPr/>
        </p:nvSpPr>
        <p:spPr>
          <a:xfrm>
            <a:off x="10976491" y="2650808"/>
            <a:ext cx="2356842" cy="294680"/>
          </a:xfrm>
          <a:prstGeom prst="rect">
            <a:avLst/>
          </a:prstGeom>
          <a:noFill/>
          <a:ln/>
        </p:spPr>
        <p:txBody>
          <a:bodyPr wrap="none" lIns="0" tIns="0" rIns="0" bIns="0" rtlCol="0" anchor="t"/>
          <a:lstStyle/>
          <a:p>
            <a:pPr algn="l" indent="0" marL="0">
              <a:lnSpc>
                <a:spcPts val="2300"/>
              </a:lnSpc>
              <a:buNone/>
            </a:pPr>
            <a:r>
              <a:rPr lang="en-US" sz="1850" dirty="0">
                <a:solidFill>
                  <a:srgbClr val="D6E5EF"/>
                </a:solidFill>
                <a:latin typeface="Roboto Slab" pitchFamily="34" charset="0"/>
                <a:ea typeface="Roboto Slab" pitchFamily="34" charset="-122"/>
                <a:cs typeface="Roboto Slab" pitchFamily="34" charset="-120"/>
              </a:rPr>
              <a:t>Limitations</a:t>
            </a:r>
            <a:endParaRPr lang="en-US" sz="1850" dirty="0"/>
          </a:p>
        </p:txBody>
      </p:sp>
      <p:sp>
        <p:nvSpPr>
          <p:cNvPr id="19" name="Text 14"/>
          <p:cNvSpPr/>
          <p:nvPr/>
        </p:nvSpPr>
        <p:spPr>
          <a:xfrm>
            <a:off x="10976491" y="3124557"/>
            <a:ext cx="2679263" cy="1765221"/>
          </a:xfrm>
          <a:prstGeom prst="rect">
            <a:avLst/>
          </a:prstGeom>
          <a:noFill/>
          <a:ln/>
        </p:spPr>
        <p:txBody>
          <a:bodyPr wrap="square" lIns="0" tIns="0" rIns="0" bIns="0" rtlCol="0" anchor="t"/>
          <a:lstStyle/>
          <a:p>
            <a:pPr algn="l" indent="0" marL="0">
              <a:lnSpc>
                <a:spcPts val="2300"/>
              </a:lnSpc>
              <a:buNone/>
            </a:pPr>
            <a:r>
              <a:rPr lang="en-US" sz="1450" dirty="0">
                <a:solidFill>
                  <a:srgbClr val="D6E5EF"/>
                </a:solidFill>
                <a:latin typeface="Roboto" pitchFamily="34" charset="0"/>
                <a:ea typeface="Roboto" pitchFamily="34" charset="-122"/>
                <a:cs typeface="Roboto" pitchFamily="34" charset="-120"/>
              </a:rPr>
              <a:t>Requires engineering resources to build and maintain. Prompt engineering is a skill. Production systems must handle failures, edge cases, and validation logic.</a:t>
            </a:r>
            <a:endParaRPr lang="en-US" sz="1450" dirty="0"/>
          </a:p>
        </p:txBody>
      </p:sp>
      <p:sp>
        <p:nvSpPr>
          <p:cNvPr id="20" name="Shape 15"/>
          <p:cNvSpPr/>
          <p:nvPr/>
        </p:nvSpPr>
        <p:spPr>
          <a:xfrm>
            <a:off x="793790" y="6230303"/>
            <a:ext cx="13042821" cy="1069896"/>
          </a:xfrm>
          <a:prstGeom prst="roundRect">
            <a:avLst>
              <a:gd name="adj" fmla="val 2643"/>
            </a:avLst>
          </a:prstGeom>
          <a:solidFill>
            <a:srgbClr val="082545"/>
          </a:solidFill>
          <a:ln/>
        </p:spPr>
      </p:sp>
      <p:pic>
        <p:nvPicPr>
          <p:cNvPr id="21" name="Image 3" descr="preencoded.png">    </p:cNvPr>
          <p:cNvPicPr>
            <a:picLocks noChangeAspect="1"/>
          </p:cNvPicPr>
          <p:nvPr/>
        </p:nvPicPr>
        <p:blipFill>
          <a:blip r:embed="rId7"/>
          <a:stretch>
            <a:fillRect/>
          </a:stretch>
        </p:blipFill>
        <p:spPr>
          <a:xfrm>
            <a:off x="982266" y="6506528"/>
            <a:ext cx="235625" cy="188476"/>
          </a:xfrm>
          <a:prstGeom prst="rect">
            <a:avLst/>
          </a:prstGeom>
        </p:spPr>
      </p:pic>
      <p:sp>
        <p:nvSpPr>
          <p:cNvPr id="22" name="Text 16"/>
          <p:cNvSpPr/>
          <p:nvPr/>
        </p:nvSpPr>
        <p:spPr>
          <a:xfrm>
            <a:off x="1406366" y="6456402"/>
            <a:ext cx="12241768" cy="588407"/>
          </a:xfrm>
          <a:prstGeom prst="rect">
            <a:avLst/>
          </a:prstGeom>
          <a:noFill/>
          <a:ln/>
        </p:spPr>
        <p:txBody>
          <a:bodyPr wrap="square" lIns="0" tIns="0" rIns="0" bIns="0" rtlCol="0" anchor="t"/>
          <a:lstStyle/>
          <a:p>
            <a:pPr algn="l" indent="0" marL="0">
              <a:lnSpc>
                <a:spcPts val="2300"/>
              </a:lnSpc>
              <a:buNone/>
            </a:pPr>
            <a:r>
              <a:rPr lang="en-US" sz="1450" dirty="0">
                <a:solidFill>
                  <a:srgbClr val="FFFFFF"/>
                </a:solidFill>
                <a:latin typeface="Roboto" pitchFamily="34" charset="0"/>
                <a:ea typeface="Roboto" pitchFamily="34" charset="-122"/>
                <a:cs typeface="Roboto" pitchFamily="34" charset="-120"/>
              </a:rPr>
              <a:t>API integrations are the foundation of scalable AI in business — repeatable, customizable, and designed to run inside production systems at volume. APIs and agents are parallel architectural choices, not sequential steps.</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2026-03-31T18:18:26Z</dcterms:created>
  <dcterms:modified xsi:type="dcterms:W3CDTF">2026-03-31T18:18:26Z</dcterms:modified>
</cp:coreProperties>
</file>